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5" r:id="rId2"/>
    <p:sldId id="257" r:id="rId3"/>
    <p:sldId id="272" r:id="rId4"/>
    <p:sldId id="256" r:id="rId5"/>
    <p:sldId id="261" r:id="rId6"/>
    <p:sldId id="260" r:id="rId7"/>
    <p:sldId id="262" r:id="rId8"/>
    <p:sldId id="259" r:id="rId9"/>
    <p:sldId id="258" r:id="rId10"/>
    <p:sldId id="263" r:id="rId11"/>
    <p:sldId id="270" r:id="rId12"/>
    <p:sldId id="264" r:id="rId13"/>
    <p:sldId id="267" r:id="rId14"/>
    <p:sldId id="269" r:id="rId15"/>
    <p:sldId id="268" r:id="rId16"/>
    <p:sldId id="271"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1170"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EF1B4BEB-D0BC-4ABA-AF89-7953F8BFDBEB}" type="datetimeFigureOut">
              <a:rPr lang="en-US" smtClean="0"/>
              <a:t>10/5/2015</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0FBEA467-6F0A-438B-A7AD-0EEAE03E4A52}" type="slidenum">
              <a:rPr lang="en-US" smtClean="0"/>
              <a:t>‹#›</a:t>
            </a:fld>
            <a:endParaRPr lang="en-US" dirty="0"/>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F1B4BEB-D0BC-4ABA-AF89-7953F8BFDBEB}" type="datetimeFigureOut">
              <a:rPr lang="en-US" smtClean="0"/>
              <a:t>10/5/2015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BEA467-6F0A-438B-A7AD-0EEAE03E4A52}" type="slidenum">
              <a:rPr lang="en-US" smtClean="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6915912" y="3009901"/>
            <a:ext cx="457200" cy="441325"/>
          </a:xfrm>
        </p:spPr>
        <p:txBody>
          <a:bodyPr/>
          <a:lstStyle/>
          <a:p>
            <a:fld id="{0FBEA467-6F0A-438B-A7AD-0EEAE03E4A52}" type="slidenum">
              <a:rPr lang="en-US" smtClean="0"/>
              <a:t>‹#›</a:t>
            </a:fld>
            <a:endParaRPr lang="en-US" dirty="0"/>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F1B4BEB-D0BC-4ABA-AF89-7953F8BFDBEB}" type="datetimeFigureOut">
              <a:rPr lang="en-US" smtClean="0"/>
              <a:t>10/5/2015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EF1B4BEB-D0BC-4ABA-AF89-7953F8BFDBEB}" type="datetimeFigureOut">
              <a:rPr lang="en-US" smtClean="0"/>
              <a:t>10/5/2015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4361688" y="1026372"/>
            <a:ext cx="457200" cy="441325"/>
          </a:xfrm>
        </p:spPr>
        <p:txBody>
          <a:bodyPr/>
          <a:lstStyle/>
          <a:p>
            <a:fld id="{0FBEA467-6F0A-438B-A7AD-0EEAE03E4A52}" type="slidenum">
              <a:rPr lang="en-US" smtClean="0"/>
              <a:t>‹#›</a:t>
            </a:fld>
            <a:endParaRPr lang="en-US" dirty="0"/>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EF1B4BEB-D0BC-4ABA-AF89-7953F8BFDBEB}" type="datetimeFigureOut">
              <a:rPr lang="en-US" smtClean="0"/>
              <a:t>10/5/2015</a:t>
            </a:fld>
            <a:endParaRPr lang="en-US" dirty="0"/>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0FBEA467-6F0A-438B-A7AD-0EEAE03E4A52}" type="slidenum">
              <a:rPr lang="en-US" smtClean="0"/>
              <a:t>‹#›</a:t>
            </a:fld>
            <a:endParaRPr lang="en-US" dirty="0"/>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EF1B4BEB-D0BC-4ABA-AF89-7953F8BFDBEB}" type="datetimeFigureOut">
              <a:rPr lang="en-US" smtClean="0"/>
              <a:t>10/5/2015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FBEA467-6F0A-438B-A7AD-0EEAE03E4A52}" type="slidenum">
              <a:rPr lang="en-US" smtClean="0"/>
              <a:t>‹#›</a:t>
            </a:fld>
            <a:endParaRPr lang="en-US" dirty="0"/>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EF1B4BEB-D0BC-4ABA-AF89-7953F8BFDBEB}" type="datetimeFigureOut">
              <a:rPr lang="en-US" smtClean="0"/>
              <a:t>10/5/2015</a:t>
            </a:fld>
            <a:endParaRPr lang="en-US" dirty="0"/>
          </a:p>
        </p:txBody>
      </p:sp>
      <p:sp>
        <p:nvSpPr>
          <p:cNvPr id="8" name="Footer Placeholder 7"/>
          <p:cNvSpPr>
            <a:spLocks noGrp="1"/>
          </p:cNvSpPr>
          <p:nvPr>
            <p:ph type="ftr" sz="quarter" idx="11"/>
          </p:nvPr>
        </p:nvSpPr>
        <p:spPr>
          <a:xfrm>
            <a:off x="304800" y="6409944"/>
            <a:ext cx="3581400" cy="365760"/>
          </a:xfrm>
        </p:spPr>
        <p:txBody>
          <a:bodyPr/>
          <a:lstStyle/>
          <a:p>
            <a:endParaRPr lang="en-US" dirty="0"/>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0FBEA467-6F0A-438B-A7AD-0EEAE03E4A52}" type="slidenum">
              <a:rPr lang="en-US" smtClean="0"/>
              <a:t>‹#›</a:t>
            </a:fld>
            <a:endParaRPr lang="en-US" dirty="0"/>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EF1B4BEB-D0BC-4ABA-AF89-7953F8BFDBEB}" type="datetimeFigureOut">
              <a:rPr lang="en-US" smtClean="0"/>
              <a:t>10/5/2015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4343400" y="1036020"/>
            <a:ext cx="457200" cy="441325"/>
          </a:xfrm>
        </p:spPr>
        <p:txBody>
          <a:bodyPr/>
          <a:lstStyle/>
          <a:p>
            <a:fld id="{0FBEA467-6F0A-438B-A7AD-0EEAE03E4A52}"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EF1B4BEB-D0BC-4ABA-AF89-7953F8BFDBEB}" type="datetimeFigureOut">
              <a:rPr lang="en-US" smtClean="0"/>
              <a:t>10/5/2015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0FBEA467-6F0A-438B-A7AD-0EEAE03E4A52}"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0FBEA467-6F0A-438B-A7AD-0EEAE03E4A52}" type="slidenum">
              <a:rPr lang="en-US" smtClean="0"/>
              <a:t>‹#›</a:t>
            </a:fld>
            <a:endParaRPr lang="en-US" dirty="0"/>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p:txBody>
          <a:bodyPr/>
          <a:lstStyle/>
          <a:p>
            <a:fld id="{EF1B4BEB-D0BC-4ABA-AF89-7953F8BFDBEB}" type="datetimeFigureOut">
              <a:rPr lang="en-US" smtClean="0"/>
              <a:t>10/5/2015</a:t>
            </a:fld>
            <a:endParaRPr lang="en-US" dirty="0"/>
          </a:p>
        </p:txBody>
      </p:sp>
      <p:sp>
        <p:nvSpPr>
          <p:cNvPr id="6" name="Footer Placeholder 5"/>
          <p:cNvSpPr>
            <a:spLocks noGrp="1"/>
          </p:cNvSpPr>
          <p:nvPr>
            <p:ph type="ftr" sz="quarter" idx="11"/>
          </p:nvPr>
        </p:nvSpPr>
        <p:spPr>
          <a:xfrm>
            <a:off x="301752" y="6410848"/>
            <a:ext cx="3383280" cy="365760"/>
          </a:xfrm>
        </p:spPr>
        <p:txBody>
          <a:bodyPr/>
          <a:lstStyle/>
          <a:p>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312738"/>
            <a:ext cx="457200" cy="441325"/>
          </a:xfrm>
        </p:spPr>
        <p:txBody>
          <a:bodyPr/>
          <a:lstStyle/>
          <a:p>
            <a:fld id="{0FBEA467-6F0A-438B-A7AD-0EEAE03E4A52}" type="slidenum">
              <a:rPr lang="en-US" smtClean="0"/>
              <a:t>‹#›</a:t>
            </a:fld>
            <a:endParaRPr lang="en-US" dirty="0"/>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a:xfrm>
            <a:off x="5788152" y="6404984"/>
            <a:ext cx="3044952" cy="365760"/>
          </a:xfrm>
        </p:spPr>
        <p:txBody>
          <a:bodyPr/>
          <a:lstStyle/>
          <a:p>
            <a:fld id="{EF1B4BEB-D0BC-4ABA-AF89-7953F8BFDBEB}" type="datetimeFigureOut">
              <a:rPr lang="en-US" smtClean="0"/>
              <a:t>10/5/2015</a:t>
            </a:fld>
            <a:endParaRPr lang="en-US" dirty="0"/>
          </a:p>
        </p:txBody>
      </p:sp>
      <p:sp>
        <p:nvSpPr>
          <p:cNvPr id="6" name="Footer Placeholder 5"/>
          <p:cNvSpPr>
            <a:spLocks noGrp="1"/>
          </p:cNvSpPr>
          <p:nvPr>
            <p:ph type="ftr" sz="quarter" idx="11"/>
          </p:nvPr>
        </p:nvSpPr>
        <p:spPr>
          <a:xfrm>
            <a:off x="301752" y="6410848"/>
            <a:ext cx="3584448" cy="365760"/>
          </a:xfrm>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EF1B4BEB-D0BC-4ABA-AF89-7953F8BFDBEB}" type="datetimeFigureOut">
              <a:rPr lang="en-US" smtClean="0"/>
              <a:t>10/5/2015</a:t>
            </a:fld>
            <a:endParaRPr lang="en-US" dirty="0"/>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dirty="0"/>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0FBEA467-6F0A-438B-A7AD-0EEAE03E4A52}" type="slidenum">
              <a:rPr lang="en-US" smtClean="0"/>
              <a:t>‹#›</a:t>
            </a:fld>
            <a:endParaRPr lang="en-US" dirty="0"/>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Applying Bandages and First Aid</a:t>
            </a:r>
            <a:endParaRPr lang="en-US" dirty="0"/>
          </a:p>
        </p:txBody>
      </p:sp>
      <p:pic>
        <p:nvPicPr>
          <p:cNvPr id="3" name="Picture 2"/>
          <p:cNvPicPr>
            <a:picLocks noChangeAspect="1"/>
          </p:cNvPicPr>
          <p:nvPr/>
        </p:nvPicPr>
        <p:blipFill>
          <a:blip r:embed="rId2"/>
          <a:stretch>
            <a:fillRect/>
          </a:stretch>
        </p:blipFill>
        <p:spPr>
          <a:xfrm>
            <a:off x="4876800" y="2133600"/>
            <a:ext cx="2786063" cy="3479113"/>
          </a:xfrm>
          <a:prstGeom prst="rect">
            <a:avLst/>
          </a:prstGeom>
        </p:spPr>
      </p:pic>
      <p:pic>
        <p:nvPicPr>
          <p:cNvPr id="4" name="Picture 3"/>
          <p:cNvPicPr>
            <a:picLocks noChangeAspect="1"/>
          </p:cNvPicPr>
          <p:nvPr/>
        </p:nvPicPr>
        <p:blipFill>
          <a:blip r:embed="rId3"/>
          <a:stretch>
            <a:fillRect/>
          </a:stretch>
        </p:blipFill>
        <p:spPr>
          <a:xfrm>
            <a:off x="685800" y="1905000"/>
            <a:ext cx="3664262" cy="2438400"/>
          </a:xfrm>
          <a:prstGeom prst="rect">
            <a:avLst/>
          </a:prstGeom>
        </p:spPr>
      </p:pic>
    </p:spTree>
    <p:extLst>
      <p:ext uri="{BB962C8B-B14F-4D97-AF65-F5344CB8AC3E}">
        <p14:creationId xmlns:p14="http://schemas.microsoft.com/office/powerpoint/2010/main" val="14482277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Applying Bandages and First Aid</a:t>
            </a:r>
            <a:endParaRPr lang="en-US" dirty="0"/>
          </a:p>
        </p:txBody>
      </p:sp>
      <p:sp>
        <p:nvSpPr>
          <p:cNvPr id="3" name="Content Placeholder 2"/>
          <p:cNvSpPr>
            <a:spLocks noGrp="1"/>
          </p:cNvSpPr>
          <p:nvPr>
            <p:ph sz="quarter" idx="1"/>
          </p:nvPr>
        </p:nvSpPr>
        <p:spPr/>
        <p:txBody>
          <a:bodyPr/>
          <a:lstStyle/>
          <a:p>
            <a:r>
              <a:rPr lang="en-US" dirty="0" smtClean="0"/>
              <a:t>Small animals that are exhibiting symptoms of respiratory distress may require artificial respiration.</a:t>
            </a:r>
          </a:p>
          <a:p>
            <a:r>
              <a:rPr lang="en-US" dirty="0" smtClean="0"/>
              <a:t>Respiratory distress may be the result of trauma, circulatory problems, drowning, or anaphylactic shock.</a:t>
            </a:r>
            <a:endParaRPr lang="en-US" dirty="0"/>
          </a:p>
        </p:txBody>
      </p:sp>
      <p:pic>
        <p:nvPicPr>
          <p:cNvPr id="4" name="Picture 3"/>
          <p:cNvPicPr>
            <a:picLocks noChangeAspect="1"/>
          </p:cNvPicPr>
          <p:nvPr/>
        </p:nvPicPr>
        <p:blipFill>
          <a:blip r:embed="rId2"/>
          <a:stretch>
            <a:fillRect/>
          </a:stretch>
        </p:blipFill>
        <p:spPr>
          <a:xfrm>
            <a:off x="5029200" y="3657600"/>
            <a:ext cx="3352800" cy="2744429"/>
          </a:xfrm>
          <a:prstGeom prst="rect">
            <a:avLst/>
          </a:prstGeom>
        </p:spPr>
      </p:pic>
      <p:pic>
        <p:nvPicPr>
          <p:cNvPr id="5" name="Picture 4"/>
          <p:cNvPicPr>
            <a:picLocks noChangeAspect="1"/>
          </p:cNvPicPr>
          <p:nvPr/>
        </p:nvPicPr>
        <p:blipFill>
          <a:blip r:embed="rId3"/>
          <a:stretch>
            <a:fillRect/>
          </a:stretch>
        </p:blipFill>
        <p:spPr>
          <a:xfrm>
            <a:off x="990600" y="4066324"/>
            <a:ext cx="2874623" cy="2371564"/>
          </a:xfrm>
          <a:prstGeom prst="rect">
            <a:avLst/>
          </a:prstGeom>
        </p:spPr>
      </p:pic>
    </p:spTree>
    <p:extLst>
      <p:ext uri="{BB962C8B-B14F-4D97-AF65-F5344CB8AC3E}">
        <p14:creationId xmlns:p14="http://schemas.microsoft.com/office/powerpoint/2010/main" val="10625353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4294967295"/>
          </p:nvPr>
        </p:nvPicPr>
        <p:blipFill>
          <a:blip r:embed="rId2"/>
          <a:stretch>
            <a:fillRect/>
          </a:stretch>
        </p:blipFill>
        <p:spPr>
          <a:xfrm>
            <a:off x="685800" y="838200"/>
            <a:ext cx="8123238" cy="4572000"/>
          </a:xfrm>
          <a:prstGeom prst="rect">
            <a:avLst/>
          </a:prstGeom>
        </p:spPr>
      </p:pic>
    </p:spTree>
    <p:extLst>
      <p:ext uri="{BB962C8B-B14F-4D97-AF65-F5344CB8AC3E}">
        <p14:creationId xmlns:p14="http://schemas.microsoft.com/office/powerpoint/2010/main" val="26472422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Applying Bandages and First Aid</a:t>
            </a:r>
            <a:endParaRPr lang="en-US" dirty="0"/>
          </a:p>
        </p:txBody>
      </p:sp>
      <p:sp>
        <p:nvSpPr>
          <p:cNvPr id="3" name="Content Placeholder 2"/>
          <p:cNvSpPr>
            <a:spLocks noGrp="1"/>
          </p:cNvSpPr>
          <p:nvPr>
            <p:ph sz="quarter" idx="1"/>
          </p:nvPr>
        </p:nvSpPr>
        <p:spPr>
          <a:xfrm>
            <a:off x="301752" y="1527048"/>
            <a:ext cx="4651248" cy="4572000"/>
          </a:xfrm>
        </p:spPr>
        <p:txBody>
          <a:bodyPr>
            <a:normAutofit lnSpcReduction="10000"/>
          </a:bodyPr>
          <a:lstStyle/>
          <a:p>
            <a:r>
              <a:rPr lang="en-US" dirty="0" smtClean="0"/>
              <a:t>Bandages are used on animals as a means of pressure application to a wound.  Bandages also serve as a mechanism to keep the wound clean and hopefully free of irritation.</a:t>
            </a:r>
          </a:p>
          <a:p>
            <a:r>
              <a:rPr lang="en-US" dirty="0" smtClean="0"/>
              <a:t>Generally animals will have bandages applied to the lower limbs than elsewhere on the body.</a:t>
            </a:r>
          </a:p>
          <a:p>
            <a:endParaRPr lang="en-US" dirty="0"/>
          </a:p>
        </p:txBody>
      </p:sp>
      <p:pic>
        <p:nvPicPr>
          <p:cNvPr id="4" name="Picture 3"/>
          <p:cNvPicPr>
            <a:picLocks noChangeAspect="1"/>
          </p:cNvPicPr>
          <p:nvPr/>
        </p:nvPicPr>
        <p:blipFill>
          <a:blip r:embed="rId2"/>
          <a:stretch>
            <a:fillRect/>
          </a:stretch>
        </p:blipFill>
        <p:spPr>
          <a:xfrm>
            <a:off x="4985811" y="1905000"/>
            <a:ext cx="3886200" cy="2914650"/>
          </a:xfrm>
          <a:prstGeom prst="rect">
            <a:avLst/>
          </a:prstGeom>
        </p:spPr>
      </p:pic>
    </p:spTree>
    <p:extLst>
      <p:ext uri="{BB962C8B-B14F-4D97-AF65-F5344CB8AC3E}">
        <p14:creationId xmlns:p14="http://schemas.microsoft.com/office/powerpoint/2010/main" val="25293878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Applying Bandages and First Aid</a:t>
            </a:r>
            <a:endParaRPr lang="en-US" dirty="0"/>
          </a:p>
        </p:txBody>
      </p:sp>
      <p:sp>
        <p:nvSpPr>
          <p:cNvPr id="3" name="Content Placeholder 2"/>
          <p:cNvSpPr>
            <a:spLocks noGrp="1"/>
          </p:cNvSpPr>
          <p:nvPr>
            <p:ph sz="quarter" idx="1"/>
          </p:nvPr>
        </p:nvSpPr>
        <p:spPr/>
        <p:txBody>
          <a:bodyPr/>
          <a:lstStyle/>
          <a:p>
            <a:r>
              <a:rPr lang="en-US" dirty="0" smtClean="0"/>
              <a:t>Pressure Bandage – a pressure bandage may serve three different purposes </a:t>
            </a:r>
          </a:p>
          <a:p>
            <a:pPr lvl="1"/>
            <a:r>
              <a:rPr lang="en-US" dirty="0" smtClean="0"/>
              <a:t>Restrict movement</a:t>
            </a:r>
          </a:p>
          <a:p>
            <a:pPr lvl="1"/>
            <a:r>
              <a:rPr lang="en-US" dirty="0" smtClean="0"/>
              <a:t>Minimize swelling</a:t>
            </a:r>
          </a:p>
          <a:p>
            <a:pPr lvl="1"/>
            <a:r>
              <a:rPr lang="en-US" dirty="0" smtClean="0"/>
              <a:t>Control bleeding</a:t>
            </a:r>
          </a:p>
          <a:p>
            <a:pPr lvl="2"/>
            <a:r>
              <a:rPr lang="en-US" dirty="0" smtClean="0"/>
              <a:t>Generally 1-2” of padding is covered with elastic wrap, avoid wrapping the bandage too tight as it may cause further damage by restricting blood flow.</a:t>
            </a:r>
          </a:p>
        </p:txBody>
      </p:sp>
    </p:spTree>
    <p:extLst>
      <p:ext uri="{BB962C8B-B14F-4D97-AF65-F5344CB8AC3E}">
        <p14:creationId xmlns:p14="http://schemas.microsoft.com/office/powerpoint/2010/main" val="36328690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Applying Bandages and First Aid</a:t>
            </a:r>
            <a:endParaRPr lang="en-US" dirty="0"/>
          </a:p>
        </p:txBody>
      </p:sp>
      <p:sp>
        <p:nvSpPr>
          <p:cNvPr id="3" name="Content Placeholder 2"/>
          <p:cNvSpPr>
            <a:spLocks noGrp="1"/>
          </p:cNvSpPr>
          <p:nvPr>
            <p:ph sz="quarter" idx="1"/>
          </p:nvPr>
        </p:nvSpPr>
        <p:spPr/>
        <p:txBody>
          <a:bodyPr/>
          <a:lstStyle/>
          <a:p>
            <a:r>
              <a:rPr lang="en-US" dirty="0" smtClean="0"/>
              <a:t>Wound Bandages – Elastic wrap or tape should be used to hold a bandage in place.  Antibiotics may be applied directly to the wound before the bandage is put in place.</a:t>
            </a:r>
            <a:endParaRPr lang="en-US" dirty="0"/>
          </a:p>
        </p:txBody>
      </p:sp>
      <p:pic>
        <p:nvPicPr>
          <p:cNvPr id="4" name="Picture 3"/>
          <p:cNvPicPr>
            <a:picLocks noChangeAspect="1"/>
          </p:cNvPicPr>
          <p:nvPr/>
        </p:nvPicPr>
        <p:blipFill>
          <a:blip r:embed="rId2"/>
          <a:stretch>
            <a:fillRect/>
          </a:stretch>
        </p:blipFill>
        <p:spPr>
          <a:xfrm>
            <a:off x="4800600" y="2957984"/>
            <a:ext cx="3581400" cy="3141064"/>
          </a:xfrm>
          <a:prstGeom prst="rect">
            <a:avLst/>
          </a:prstGeom>
        </p:spPr>
      </p:pic>
      <p:pic>
        <p:nvPicPr>
          <p:cNvPr id="5" name="Picture 4"/>
          <p:cNvPicPr>
            <a:picLocks noChangeAspect="1"/>
          </p:cNvPicPr>
          <p:nvPr/>
        </p:nvPicPr>
        <p:blipFill>
          <a:blip r:embed="rId3"/>
          <a:stretch>
            <a:fillRect/>
          </a:stretch>
        </p:blipFill>
        <p:spPr>
          <a:xfrm>
            <a:off x="1447800" y="3124200"/>
            <a:ext cx="2286000" cy="3361038"/>
          </a:xfrm>
          <a:prstGeom prst="rect">
            <a:avLst/>
          </a:prstGeom>
        </p:spPr>
      </p:pic>
    </p:spTree>
    <p:extLst>
      <p:ext uri="{BB962C8B-B14F-4D97-AF65-F5344CB8AC3E}">
        <p14:creationId xmlns:p14="http://schemas.microsoft.com/office/powerpoint/2010/main" val="1243607995"/>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Applying Bandages and First Aid</a:t>
            </a:r>
            <a:endParaRPr lang="en-US" dirty="0"/>
          </a:p>
        </p:txBody>
      </p:sp>
      <p:sp>
        <p:nvSpPr>
          <p:cNvPr id="3" name="Content Placeholder 2"/>
          <p:cNvSpPr>
            <a:spLocks noGrp="1"/>
          </p:cNvSpPr>
          <p:nvPr>
            <p:ph sz="quarter" idx="1"/>
          </p:nvPr>
        </p:nvSpPr>
        <p:spPr/>
        <p:txBody>
          <a:bodyPr/>
          <a:lstStyle/>
          <a:p>
            <a:r>
              <a:rPr lang="en-US" dirty="0" smtClean="0"/>
              <a:t>Bandaging Guidelines </a:t>
            </a:r>
          </a:p>
          <a:p>
            <a:pPr lvl="2"/>
            <a:r>
              <a:rPr lang="en-US" dirty="0" smtClean="0"/>
              <a:t>Do not apply the bandage too tight as it may cause, discomfort, tissue damage and possibly lameness.</a:t>
            </a:r>
          </a:p>
          <a:p>
            <a:pPr lvl="2"/>
            <a:r>
              <a:rPr lang="en-US" dirty="0" smtClean="0"/>
              <a:t>Keep the animal in a dry, clean area to protect the bandage.</a:t>
            </a:r>
          </a:p>
          <a:p>
            <a:pPr lvl="2"/>
            <a:r>
              <a:rPr lang="en-US" dirty="0" smtClean="0"/>
              <a:t>Replace bandages periodically to allow for cleaning of the wound and further antibiotic application.</a:t>
            </a:r>
          </a:p>
          <a:p>
            <a:pPr lvl="2"/>
            <a:r>
              <a:rPr lang="en-US" dirty="0" smtClean="0"/>
              <a:t>Apply fly and insect repellent if necessary.</a:t>
            </a:r>
            <a:endParaRPr lang="en-US" dirty="0"/>
          </a:p>
        </p:txBody>
      </p:sp>
      <p:pic>
        <p:nvPicPr>
          <p:cNvPr id="4" name="Picture 3"/>
          <p:cNvPicPr>
            <a:picLocks noChangeAspect="1"/>
          </p:cNvPicPr>
          <p:nvPr/>
        </p:nvPicPr>
        <p:blipFill>
          <a:blip r:embed="rId2"/>
          <a:stretch>
            <a:fillRect/>
          </a:stretch>
        </p:blipFill>
        <p:spPr>
          <a:xfrm>
            <a:off x="5257800" y="4155731"/>
            <a:ext cx="3578352" cy="2387944"/>
          </a:xfrm>
          <a:prstGeom prst="rect">
            <a:avLst/>
          </a:prstGeom>
        </p:spPr>
      </p:pic>
      <p:pic>
        <p:nvPicPr>
          <p:cNvPr id="5" name="Picture 4"/>
          <p:cNvPicPr>
            <a:picLocks noChangeAspect="1"/>
          </p:cNvPicPr>
          <p:nvPr/>
        </p:nvPicPr>
        <p:blipFill>
          <a:blip r:embed="rId3"/>
          <a:stretch>
            <a:fillRect/>
          </a:stretch>
        </p:blipFill>
        <p:spPr>
          <a:xfrm>
            <a:off x="533400" y="4155731"/>
            <a:ext cx="2438400" cy="1828800"/>
          </a:xfrm>
          <a:prstGeom prst="rect">
            <a:avLst/>
          </a:prstGeom>
        </p:spPr>
      </p:pic>
    </p:spTree>
    <p:extLst>
      <p:ext uri="{BB962C8B-B14F-4D97-AF65-F5344CB8AC3E}">
        <p14:creationId xmlns:p14="http://schemas.microsoft.com/office/powerpoint/2010/main" val="186931179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End</a:t>
            </a:r>
            <a:endParaRPr lang="en-US" dirty="0"/>
          </a:p>
        </p:txBody>
      </p:sp>
      <p:pic>
        <p:nvPicPr>
          <p:cNvPr id="4" name="Picture 3"/>
          <p:cNvPicPr>
            <a:picLocks noChangeAspect="1"/>
          </p:cNvPicPr>
          <p:nvPr/>
        </p:nvPicPr>
        <p:blipFill>
          <a:blip r:embed="rId2"/>
          <a:stretch>
            <a:fillRect/>
          </a:stretch>
        </p:blipFill>
        <p:spPr>
          <a:xfrm>
            <a:off x="381000" y="996517"/>
            <a:ext cx="3670874" cy="4846701"/>
          </a:xfrm>
          <a:prstGeom prst="rect">
            <a:avLst/>
          </a:prstGeom>
        </p:spPr>
      </p:pic>
      <p:pic>
        <p:nvPicPr>
          <p:cNvPr id="5" name="Picture 4"/>
          <p:cNvPicPr>
            <a:picLocks noChangeAspect="1"/>
          </p:cNvPicPr>
          <p:nvPr/>
        </p:nvPicPr>
        <p:blipFill>
          <a:blip r:embed="rId3"/>
          <a:stretch>
            <a:fillRect/>
          </a:stretch>
        </p:blipFill>
        <p:spPr>
          <a:xfrm>
            <a:off x="4648200" y="1828800"/>
            <a:ext cx="3933825" cy="3810000"/>
          </a:xfrm>
          <a:prstGeom prst="rect">
            <a:avLst/>
          </a:prstGeom>
        </p:spPr>
      </p:pic>
    </p:spTree>
    <p:extLst>
      <p:ext uri="{BB962C8B-B14F-4D97-AF65-F5344CB8AC3E}">
        <p14:creationId xmlns:p14="http://schemas.microsoft.com/office/powerpoint/2010/main" val="17730931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400" dirty="0" smtClean="0"/>
              <a:t>Next Generation Science / Common Core Standards Addressed!</a:t>
            </a:r>
            <a:endParaRPr lang="en-US" sz="2400" dirty="0"/>
          </a:p>
        </p:txBody>
      </p:sp>
      <p:sp>
        <p:nvSpPr>
          <p:cNvPr id="3" name="Content Placeholder 2"/>
          <p:cNvSpPr>
            <a:spLocks noGrp="1"/>
          </p:cNvSpPr>
          <p:nvPr>
            <p:ph sz="quarter" idx="1"/>
          </p:nvPr>
        </p:nvSpPr>
        <p:spPr/>
        <p:txBody>
          <a:bodyPr>
            <a:normAutofit/>
          </a:bodyPr>
          <a:lstStyle/>
          <a:p>
            <a:r>
              <a:rPr lang="en-US" sz="1800" dirty="0" smtClean="0"/>
              <a:t>CCSS.ELA-Literacy.RH.11-12.4 Determine </a:t>
            </a:r>
            <a:r>
              <a:rPr lang="en-US" sz="1800" dirty="0"/>
              <a:t>the meaning of words and phrases as they are used in a text, including analyzing how an author uses and refines the meaning of a key term over the course of a text (e.g., how Madison defines faction in Federalist No. 10).</a:t>
            </a:r>
          </a:p>
          <a:p>
            <a:endParaRPr lang="en-US" sz="1800" dirty="0"/>
          </a:p>
          <a:p>
            <a:r>
              <a:rPr lang="en-US" sz="1800" dirty="0" smtClean="0"/>
              <a:t>CCSS.ELA-Literacy.RH.11-12.5 Analyze </a:t>
            </a:r>
            <a:r>
              <a:rPr lang="en-US" sz="1800" dirty="0"/>
              <a:t>in detail how a complex primary source is structured, including how key sentences, paragraphs, and larger portions of the text contribute to the whole. </a:t>
            </a:r>
          </a:p>
          <a:p>
            <a:endParaRPr lang="en-US" sz="1800" dirty="0" smtClean="0"/>
          </a:p>
          <a:p>
            <a:r>
              <a:rPr lang="en-US" sz="1800" dirty="0" smtClean="0"/>
              <a:t>CCSS.ELA-Literacy.RH.11-12.7 Integrate </a:t>
            </a:r>
            <a:r>
              <a:rPr lang="en-US" sz="1800" dirty="0"/>
              <a:t>and evaluate multiple sources of information presented in diverse formats and media (e.g., visually, quantitatively, as well as in words) in order to address a question or solve a problem</a:t>
            </a:r>
          </a:p>
        </p:txBody>
      </p:sp>
    </p:spTree>
    <p:extLst>
      <p:ext uri="{BB962C8B-B14F-4D97-AF65-F5344CB8AC3E}">
        <p14:creationId xmlns:p14="http://schemas.microsoft.com/office/powerpoint/2010/main" val="14349321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534400" cy="685800"/>
          </a:xfrm>
        </p:spPr>
        <p:txBody>
          <a:bodyPr>
            <a:normAutofit fontScale="90000"/>
          </a:bodyPr>
          <a:lstStyle/>
          <a:p>
            <a:r>
              <a:rPr lang="en-US" dirty="0"/>
              <a:t>Agriculture, Food, and Natural Resource Standards Addressed</a:t>
            </a:r>
          </a:p>
        </p:txBody>
      </p:sp>
      <p:sp>
        <p:nvSpPr>
          <p:cNvPr id="3" name="Content Placeholder 2"/>
          <p:cNvSpPr>
            <a:spLocks noGrp="1"/>
          </p:cNvSpPr>
          <p:nvPr>
            <p:ph sz="quarter" idx="1"/>
          </p:nvPr>
        </p:nvSpPr>
        <p:spPr/>
        <p:txBody>
          <a:bodyPr/>
          <a:lstStyle/>
          <a:p>
            <a:r>
              <a:rPr lang="en-US" dirty="0"/>
              <a:t>AS.07.01. Design programs to prevent animal diseases, parasites and other disorders and ensure animal welfare</a:t>
            </a:r>
            <a:r>
              <a:rPr lang="en-US" dirty="0" smtClean="0"/>
              <a:t>.</a:t>
            </a:r>
          </a:p>
          <a:p>
            <a:pPr lvl="1"/>
            <a:r>
              <a:rPr lang="en-US" dirty="0"/>
              <a:t>AS.07.01.02.b. Perform simple health-check evaluations on animals and practice basic emergency response procedures related to animals.</a:t>
            </a:r>
          </a:p>
        </p:txBody>
      </p:sp>
    </p:spTree>
    <p:extLst>
      <p:ext uri="{BB962C8B-B14F-4D97-AF65-F5344CB8AC3E}">
        <p14:creationId xmlns:p14="http://schemas.microsoft.com/office/powerpoint/2010/main" val="5967694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1600200"/>
            <a:ext cx="7772400" cy="4724400"/>
          </a:xfrm>
        </p:spPr>
        <p:txBody>
          <a:bodyPr>
            <a:normAutofit/>
          </a:bodyPr>
          <a:lstStyle/>
          <a:p>
            <a:pPr marL="457200" indent="-457200" algn="l">
              <a:buAutoNum type="arabicPeriod"/>
            </a:pPr>
            <a:r>
              <a:rPr lang="en-US" sz="2400" b="0" dirty="0" smtClean="0"/>
              <a:t>Describe HOW YOU WOULD APPLY A 	PRESSURE BANDAGE TO A HORSES 	FORE LEG.</a:t>
            </a:r>
          </a:p>
          <a:p>
            <a:pPr algn="l"/>
            <a:r>
              <a:rPr lang="en-US" sz="2400" b="0" dirty="0" smtClean="0"/>
              <a:t>2. Explain how a bandage may cause                	Irritation.</a:t>
            </a:r>
          </a:p>
          <a:p>
            <a:pPr algn="l"/>
            <a:r>
              <a:rPr lang="en-US" sz="2400" b="0" dirty="0" smtClean="0"/>
              <a:t>3. Describe first aid for a bleeding 	wound.</a:t>
            </a:r>
          </a:p>
          <a:p>
            <a:pPr algn="l"/>
            <a:r>
              <a:rPr lang="en-US" sz="2400" b="0" dirty="0" smtClean="0"/>
              <a:t>4. What is first aid?</a:t>
            </a:r>
          </a:p>
          <a:p>
            <a:pPr algn="l"/>
            <a:r>
              <a:rPr lang="en-US" sz="2400" b="0" dirty="0" smtClean="0"/>
              <a:t>5. How would you support a </a:t>
            </a:r>
            <a:r>
              <a:rPr lang="en-US" sz="2400" b="0" smtClean="0"/>
              <a:t>cat’s 	broken </a:t>
            </a:r>
            <a:r>
              <a:rPr lang="en-US" sz="2400" b="0" dirty="0" smtClean="0"/>
              <a:t>leg?</a:t>
            </a:r>
            <a:endParaRPr lang="en-US" sz="2400" b="0" dirty="0"/>
          </a:p>
        </p:txBody>
      </p:sp>
      <p:sp>
        <p:nvSpPr>
          <p:cNvPr id="2" name="Title 1"/>
          <p:cNvSpPr>
            <a:spLocks noGrp="1"/>
          </p:cNvSpPr>
          <p:nvPr>
            <p:ph type="ctrTitle"/>
          </p:nvPr>
        </p:nvSpPr>
        <p:spPr>
          <a:xfrm>
            <a:off x="685800" y="381000"/>
            <a:ext cx="7772400" cy="914400"/>
          </a:xfrm>
        </p:spPr>
        <p:txBody>
          <a:bodyPr/>
          <a:lstStyle/>
          <a:p>
            <a:r>
              <a:rPr lang="en-US" dirty="0" smtClean="0"/>
              <a:t>Bell Work!</a:t>
            </a:r>
            <a:endParaRPr lang="en-US" dirty="0"/>
          </a:p>
        </p:txBody>
      </p:sp>
      <p:pic>
        <p:nvPicPr>
          <p:cNvPr id="4" name="Picture 3"/>
          <p:cNvPicPr>
            <a:picLocks noChangeAspect="1"/>
          </p:cNvPicPr>
          <p:nvPr/>
        </p:nvPicPr>
        <p:blipFill>
          <a:blip r:embed="rId2"/>
          <a:stretch>
            <a:fillRect/>
          </a:stretch>
        </p:blipFill>
        <p:spPr>
          <a:xfrm>
            <a:off x="7162800" y="152400"/>
            <a:ext cx="1771650" cy="1522740"/>
          </a:xfrm>
          <a:prstGeom prst="rect">
            <a:avLst/>
          </a:prstGeom>
        </p:spPr>
      </p:pic>
    </p:spTree>
    <p:extLst>
      <p:ext uri="{BB962C8B-B14F-4D97-AF65-F5344CB8AC3E}">
        <p14:creationId xmlns:p14="http://schemas.microsoft.com/office/powerpoint/2010/main" val="37785396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Terms!</a:t>
            </a:r>
            <a:endParaRPr lang="en-US" dirty="0"/>
          </a:p>
        </p:txBody>
      </p:sp>
      <p:sp>
        <p:nvSpPr>
          <p:cNvPr id="3" name="Content Placeholder 2"/>
          <p:cNvSpPr>
            <a:spLocks noGrp="1"/>
          </p:cNvSpPr>
          <p:nvPr>
            <p:ph sz="quarter" idx="1"/>
          </p:nvPr>
        </p:nvSpPr>
        <p:spPr/>
        <p:txBody>
          <a:bodyPr>
            <a:normAutofit/>
          </a:bodyPr>
          <a:lstStyle/>
          <a:p>
            <a:r>
              <a:rPr lang="en-US" sz="2400" dirty="0" smtClean="0"/>
              <a:t>Artery</a:t>
            </a:r>
          </a:p>
          <a:p>
            <a:r>
              <a:rPr lang="en-US" sz="2400" dirty="0" smtClean="0"/>
              <a:t>Clotting</a:t>
            </a:r>
          </a:p>
          <a:p>
            <a:r>
              <a:rPr lang="en-US" sz="2400" dirty="0" smtClean="0"/>
              <a:t>Hemorrhaging</a:t>
            </a:r>
          </a:p>
          <a:p>
            <a:r>
              <a:rPr lang="en-US" sz="2400" dirty="0" smtClean="0"/>
              <a:t>Mucous membranes</a:t>
            </a:r>
          </a:p>
          <a:p>
            <a:r>
              <a:rPr lang="en-US" sz="2400" dirty="0" smtClean="0"/>
              <a:t>Tourniquet</a:t>
            </a:r>
          </a:p>
          <a:p>
            <a:r>
              <a:rPr lang="en-US" sz="2400" dirty="0" smtClean="0"/>
              <a:t>Unconscious</a:t>
            </a:r>
          </a:p>
          <a:p>
            <a:r>
              <a:rPr lang="en-US" sz="2400" smtClean="0"/>
              <a:t>Vein</a:t>
            </a:r>
          </a:p>
          <a:p>
            <a:endParaRPr lang="en-US" sz="2400" dirty="0"/>
          </a:p>
        </p:txBody>
      </p:sp>
    </p:spTree>
    <p:extLst>
      <p:ext uri="{BB962C8B-B14F-4D97-AF65-F5344CB8AC3E}">
        <p14:creationId xmlns:p14="http://schemas.microsoft.com/office/powerpoint/2010/main" val="24447323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sz="quarter" idx="1"/>
          </p:nvPr>
        </p:nvSpPr>
        <p:spPr>
          <a:xfrm>
            <a:off x="301752" y="1527048"/>
            <a:ext cx="5718048" cy="4572000"/>
          </a:xfrm>
        </p:spPr>
        <p:txBody>
          <a:bodyPr>
            <a:normAutofit lnSpcReduction="10000"/>
          </a:bodyPr>
          <a:lstStyle/>
          <a:p>
            <a:r>
              <a:rPr lang="en-US" sz="2400" dirty="0" smtClean="0"/>
              <a:t>Initial care that is given to a patient prior to a complete medical evaluation is conducted is referred to as “first Aid”.</a:t>
            </a:r>
          </a:p>
          <a:p>
            <a:r>
              <a:rPr lang="en-US" sz="2400" dirty="0" smtClean="0"/>
              <a:t>Immediate attention may lessen the injury, reduce bleeding, and prevent death.</a:t>
            </a:r>
          </a:p>
          <a:p>
            <a:r>
              <a:rPr lang="en-US" sz="2400" dirty="0" smtClean="0"/>
              <a:t>Injured animals can suffer shock, broken bones, hemorrhaging or even be unconscious.  Animals must be handled carefully and restrained without further injury.</a:t>
            </a:r>
            <a:endParaRPr lang="en-US" sz="2400" dirty="0"/>
          </a:p>
        </p:txBody>
      </p:sp>
      <p:pic>
        <p:nvPicPr>
          <p:cNvPr id="4" name="Picture 3"/>
          <p:cNvPicPr>
            <a:picLocks noChangeAspect="1"/>
          </p:cNvPicPr>
          <p:nvPr/>
        </p:nvPicPr>
        <p:blipFill>
          <a:blip r:embed="rId2"/>
          <a:stretch>
            <a:fillRect/>
          </a:stretch>
        </p:blipFill>
        <p:spPr>
          <a:xfrm flipH="1">
            <a:off x="6301053" y="1981200"/>
            <a:ext cx="2544064" cy="3816096"/>
          </a:xfrm>
          <a:prstGeom prst="rect">
            <a:avLst/>
          </a:prstGeom>
        </p:spPr>
      </p:pic>
    </p:spTree>
    <p:extLst>
      <p:ext uri="{BB962C8B-B14F-4D97-AF65-F5344CB8AC3E}">
        <p14:creationId xmlns:p14="http://schemas.microsoft.com/office/powerpoint/2010/main" val="171324020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Applying Bandages and First Aid</a:t>
            </a:r>
            <a:endParaRPr lang="en-US" dirty="0"/>
          </a:p>
        </p:txBody>
      </p:sp>
      <p:sp>
        <p:nvSpPr>
          <p:cNvPr id="3" name="Content Placeholder 2"/>
          <p:cNvSpPr>
            <a:spLocks noGrp="1"/>
          </p:cNvSpPr>
          <p:nvPr>
            <p:ph sz="quarter" idx="1"/>
          </p:nvPr>
        </p:nvSpPr>
        <p:spPr/>
        <p:txBody>
          <a:bodyPr/>
          <a:lstStyle/>
          <a:p>
            <a:r>
              <a:rPr lang="en-US" dirty="0" smtClean="0"/>
              <a:t>Shock may occur if an animal has been injured.</a:t>
            </a:r>
          </a:p>
          <a:p>
            <a:pPr lvl="1"/>
            <a:r>
              <a:rPr lang="en-US" dirty="0" smtClean="0"/>
              <a:t>The signs of shock would include gums that may be pale, blue or gray in color and an elevated heart rate 1 ½ to 2 times the normal pulse rate.  Keep the animal still and cover with a blanket except in extremely hot weather.  </a:t>
            </a:r>
          </a:p>
          <a:p>
            <a:pPr lvl="1">
              <a:buFont typeface="Arial" panose="020B0604020202020204" pitchFamily="34" charset="0"/>
              <a:buChar char="•"/>
            </a:pPr>
            <a:endParaRPr lang="en-US" dirty="0" smtClean="0"/>
          </a:p>
          <a:p>
            <a:pPr lvl="1"/>
            <a:endParaRPr lang="en-US" dirty="0"/>
          </a:p>
        </p:txBody>
      </p:sp>
      <p:pic>
        <p:nvPicPr>
          <p:cNvPr id="4" name="Picture 3"/>
          <p:cNvPicPr>
            <a:picLocks noChangeAspect="1"/>
          </p:cNvPicPr>
          <p:nvPr/>
        </p:nvPicPr>
        <p:blipFill>
          <a:blip r:embed="rId2"/>
          <a:stretch>
            <a:fillRect/>
          </a:stretch>
        </p:blipFill>
        <p:spPr>
          <a:xfrm>
            <a:off x="1981200" y="3813048"/>
            <a:ext cx="3857625" cy="2563206"/>
          </a:xfrm>
          <a:prstGeom prst="rect">
            <a:avLst/>
          </a:prstGeom>
        </p:spPr>
      </p:pic>
    </p:spTree>
    <p:extLst>
      <p:ext uri="{BB962C8B-B14F-4D97-AF65-F5344CB8AC3E}">
        <p14:creationId xmlns:p14="http://schemas.microsoft.com/office/powerpoint/2010/main" val="32663663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Applying Bandages and First Aid</a:t>
            </a:r>
            <a:endParaRPr lang="en-US" dirty="0"/>
          </a:p>
        </p:txBody>
      </p:sp>
      <p:sp>
        <p:nvSpPr>
          <p:cNvPr id="3" name="Content Placeholder 2"/>
          <p:cNvSpPr>
            <a:spLocks noGrp="1"/>
          </p:cNvSpPr>
          <p:nvPr>
            <p:ph sz="quarter" idx="1"/>
          </p:nvPr>
        </p:nvSpPr>
        <p:spPr/>
        <p:txBody>
          <a:bodyPr/>
          <a:lstStyle/>
          <a:p>
            <a:r>
              <a:rPr lang="en-US" dirty="0" smtClean="0"/>
              <a:t>To control blood flow properly you must determine the source of the blood flow.</a:t>
            </a:r>
          </a:p>
          <a:p>
            <a:pPr lvl="1"/>
            <a:r>
              <a:rPr lang="en-US" dirty="0" smtClean="0"/>
              <a:t>Blood flowing from a vein will be dark in color and flow freely, while blood from an artery  is bright red and spurts with the beat of the heart.  Blood flow must be stopped before further action may be taken. Hand pressure should be applied above the wound if flow is from an artery, below the wound if the flow is coming from a vein.</a:t>
            </a:r>
          </a:p>
          <a:p>
            <a:pPr lvl="1"/>
            <a:r>
              <a:rPr lang="en-US" dirty="0" smtClean="0"/>
              <a:t>All wounds should be cleaned, covered and antibiotics administered.</a:t>
            </a:r>
          </a:p>
          <a:p>
            <a:pPr lvl="1"/>
            <a:r>
              <a:rPr lang="en-US" dirty="0" smtClean="0"/>
              <a:t>If the injury is severe enough for a tourniquet, it should be loosened every ten to fifteen minutes.</a:t>
            </a:r>
            <a:endParaRPr lang="en-US" dirty="0"/>
          </a:p>
        </p:txBody>
      </p:sp>
    </p:spTree>
    <p:extLst>
      <p:ext uri="{BB962C8B-B14F-4D97-AF65-F5344CB8AC3E}">
        <p14:creationId xmlns:p14="http://schemas.microsoft.com/office/powerpoint/2010/main" val="1313978023"/>
      </p:ext>
    </p:extLst>
  </p:cSld>
  <p:clrMapOvr>
    <a:masterClrMapping/>
  </p:clrMapOvr>
  <p:transition spd="slow">
    <p:cove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Applying Bandages and First Aid</a:t>
            </a:r>
            <a:endParaRPr lang="en-US" dirty="0"/>
          </a:p>
        </p:txBody>
      </p:sp>
      <p:sp>
        <p:nvSpPr>
          <p:cNvPr id="3" name="Content Placeholder 2"/>
          <p:cNvSpPr>
            <a:spLocks noGrp="1"/>
          </p:cNvSpPr>
          <p:nvPr>
            <p:ph sz="quarter" idx="1"/>
          </p:nvPr>
        </p:nvSpPr>
        <p:spPr>
          <a:xfrm>
            <a:off x="301752" y="1527048"/>
            <a:ext cx="5413248" cy="4572000"/>
          </a:xfrm>
        </p:spPr>
        <p:txBody>
          <a:bodyPr>
            <a:normAutofit lnSpcReduction="10000"/>
          </a:bodyPr>
          <a:lstStyle/>
          <a:p>
            <a:r>
              <a:rPr lang="en-US" dirty="0" smtClean="0"/>
              <a:t>An animal that refuses to move and has labored breathing is most likely in pain and may have a broken bone or a damaged joint.</a:t>
            </a:r>
          </a:p>
          <a:p>
            <a:endParaRPr lang="en-US" dirty="0"/>
          </a:p>
          <a:p>
            <a:r>
              <a:rPr lang="en-US" dirty="0" smtClean="0"/>
              <a:t>If it is determined that the animal does have a broken bone a temporary splint should be applied to prevent further damage.</a:t>
            </a:r>
          </a:p>
          <a:p>
            <a:endParaRPr lang="en-US" dirty="0"/>
          </a:p>
        </p:txBody>
      </p:sp>
      <p:pic>
        <p:nvPicPr>
          <p:cNvPr id="4" name="Picture 3"/>
          <p:cNvPicPr>
            <a:picLocks noChangeAspect="1"/>
          </p:cNvPicPr>
          <p:nvPr/>
        </p:nvPicPr>
        <p:blipFill>
          <a:blip r:embed="rId2"/>
          <a:stretch>
            <a:fillRect/>
          </a:stretch>
        </p:blipFill>
        <p:spPr>
          <a:xfrm>
            <a:off x="6096000" y="1828800"/>
            <a:ext cx="2619375" cy="1743075"/>
          </a:xfrm>
          <a:prstGeom prst="rect">
            <a:avLst/>
          </a:prstGeom>
        </p:spPr>
      </p:pic>
      <p:pic>
        <p:nvPicPr>
          <p:cNvPr id="5" name="Picture 4"/>
          <p:cNvPicPr>
            <a:picLocks noChangeAspect="1"/>
          </p:cNvPicPr>
          <p:nvPr/>
        </p:nvPicPr>
        <p:blipFill>
          <a:blip r:embed="rId3"/>
          <a:stretch>
            <a:fillRect/>
          </a:stretch>
        </p:blipFill>
        <p:spPr>
          <a:xfrm>
            <a:off x="5943600" y="3733800"/>
            <a:ext cx="1847850" cy="2466975"/>
          </a:xfrm>
          <a:prstGeom prst="rect">
            <a:avLst/>
          </a:prstGeom>
        </p:spPr>
      </p:pic>
    </p:spTree>
    <p:extLst>
      <p:ext uri="{BB962C8B-B14F-4D97-AF65-F5344CB8AC3E}">
        <p14:creationId xmlns:p14="http://schemas.microsoft.com/office/powerpoint/2010/main" val="199788924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103</TotalTime>
  <Words>740</Words>
  <Application>Microsoft Office PowerPoint</Application>
  <PresentationFormat>On-screen Show (4:3)</PresentationFormat>
  <Paragraphs>61</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Georgia</vt:lpstr>
      <vt:lpstr>Wingdings</vt:lpstr>
      <vt:lpstr>Wingdings 2</vt:lpstr>
      <vt:lpstr>Civic</vt:lpstr>
      <vt:lpstr>Applying Bandages and First Aid</vt:lpstr>
      <vt:lpstr>Next Generation Science / Common Core Standards Addressed!</vt:lpstr>
      <vt:lpstr>Agriculture, Food, and Natural Resource Standards Addressed</vt:lpstr>
      <vt:lpstr>Bell Work!</vt:lpstr>
      <vt:lpstr>Terms!</vt:lpstr>
      <vt:lpstr>Introduction</vt:lpstr>
      <vt:lpstr>Applying Bandages and First Aid</vt:lpstr>
      <vt:lpstr>Applying Bandages and First Aid</vt:lpstr>
      <vt:lpstr>Applying Bandages and First Aid</vt:lpstr>
      <vt:lpstr>Applying Bandages and First Aid</vt:lpstr>
      <vt:lpstr>PowerPoint Presentation</vt:lpstr>
      <vt:lpstr>Applying Bandages and First Aid</vt:lpstr>
      <vt:lpstr>Applying Bandages and First Aid</vt:lpstr>
      <vt:lpstr>Applying Bandages and First Aid</vt:lpstr>
      <vt:lpstr>Applying Bandages and First Aid</vt:lpstr>
      <vt:lpstr>The End</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Applying Bandages and First Aid</dc:title>
  <dc:creator>Purcella, Leslie</dc:creator>
  <cp:lastModifiedBy>Raegan Harris</cp:lastModifiedBy>
  <cp:revision>13</cp:revision>
  <dcterms:created xsi:type="dcterms:W3CDTF">2014-08-14T03:41:02Z</dcterms:created>
  <dcterms:modified xsi:type="dcterms:W3CDTF">2015-10-05T15:35:57Z</dcterms:modified>
</cp:coreProperties>
</file>