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74" r:id="rId4"/>
    <p:sldId id="269" r:id="rId5"/>
    <p:sldId id="259" r:id="rId6"/>
    <p:sldId id="262" r:id="rId7"/>
    <p:sldId id="270" r:id="rId8"/>
    <p:sldId id="263" r:id="rId9"/>
    <p:sldId id="260" r:id="rId10"/>
    <p:sldId id="258" r:id="rId11"/>
    <p:sldId id="264" r:id="rId12"/>
    <p:sldId id="271" r:id="rId13"/>
    <p:sldId id="272" r:id="rId14"/>
    <p:sldId id="265" r:id="rId15"/>
    <p:sldId id="266" r:id="rId16"/>
    <p:sldId id="267" r:id="rId17"/>
    <p:sldId id="273" r:id="rId18"/>
    <p:sldId id="26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97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113F7-A05E-47FB-9D42-2073CC9E76DF}" type="datetimeFigureOut">
              <a:rPr lang="en-US" smtClean="0"/>
              <a:t>10/2/2015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BC83E-DD06-4C98-9452-19CDE6A46C26}" type="slidenum">
              <a:rPr lang="en-US" smtClean="0"/>
              <a:t>‹#›</a:t>
            </a:fld>
            <a:endParaRPr lang="en-US" dirty="0"/>
          </a:p>
        </p:txBody>
      </p:sp>
    </p:spTree>
    <p:extLst>
      <p:ext uri="{BB962C8B-B14F-4D97-AF65-F5344CB8AC3E}">
        <p14:creationId xmlns:p14="http://schemas.microsoft.com/office/powerpoint/2010/main" val="242071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BC83E-DD06-4C98-9452-19CDE6A46C26}" type="slidenum">
              <a:rPr lang="en-US" smtClean="0"/>
              <a:t>1</a:t>
            </a:fld>
            <a:endParaRPr lang="en-US" dirty="0"/>
          </a:p>
        </p:txBody>
      </p:sp>
    </p:spTree>
    <p:extLst>
      <p:ext uri="{BB962C8B-B14F-4D97-AF65-F5344CB8AC3E}">
        <p14:creationId xmlns:p14="http://schemas.microsoft.com/office/powerpoint/2010/main" val="127210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63CB8C-F9E0-4642-A2D6-261FD788426B}" type="slidenum">
              <a:rPr lang="en-US" smtClean="0"/>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63CB8C-F9E0-4642-A2D6-261FD788426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63CB8C-F9E0-4642-A2D6-261FD788426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63CB8C-F9E0-4642-A2D6-261FD788426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3F63CB8C-F9E0-4642-A2D6-261FD788426B}"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63CB8C-F9E0-4642-A2D6-261FD788426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63CB8C-F9E0-4642-A2D6-261FD788426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63CB8C-F9E0-4642-A2D6-261FD788426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63CB8C-F9E0-4642-A2D6-261FD788426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63CB8C-F9E0-4642-A2D6-261FD788426B}" type="slidenum">
              <a:rPr lang="en-US" smtClean="0"/>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CD01DD55-7265-41E7-B2CF-1FABC6EDCB1D}" type="datetimeFigureOut">
              <a:rPr lang="en-US" smtClean="0"/>
              <a:t>10/2/2015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63CB8C-F9E0-4642-A2D6-261FD788426B}" type="slidenum">
              <a:rPr lang="en-US" smtClean="0"/>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CD01DD55-7265-41E7-B2CF-1FABC6EDCB1D}" type="datetimeFigureOut">
              <a:rPr lang="en-US" smtClean="0"/>
              <a:t>10/2/2015</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3F63CB8C-F9E0-4642-A2D6-261FD788426B}"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a:bodyPr>
          <a:lstStyle/>
          <a:p>
            <a:r>
              <a:rPr lang="en-US" sz="3200" dirty="0" smtClean="0"/>
              <a:t>From Birth to Weaning!</a:t>
            </a:r>
            <a:endParaRPr lang="en-US" sz="3200" dirty="0"/>
          </a:p>
        </p:txBody>
      </p:sp>
      <p:pic>
        <p:nvPicPr>
          <p:cNvPr id="2" name="Content Placeholder 1"/>
          <p:cNvPicPr>
            <a:picLocks noGrp="1" noChangeAspect="1"/>
          </p:cNvPicPr>
          <p:nvPr>
            <p:ph idx="1"/>
          </p:nvPr>
        </p:nvPicPr>
        <p:blipFill>
          <a:blip r:embed="rId3"/>
          <a:stretch>
            <a:fillRect/>
          </a:stretch>
        </p:blipFill>
        <p:spPr>
          <a:xfrm>
            <a:off x="1828800" y="1543050"/>
            <a:ext cx="5562600" cy="4171950"/>
          </a:xfrm>
          <a:prstGeom prst="rect">
            <a:avLst/>
          </a:prstGeom>
        </p:spPr>
      </p:pic>
    </p:spTree>
    <p:extLst>
      <p:ext uri="{BB962C8B-B14F-4D97-AF65-F5344CB8AC3E}">
        <p14:creationId xmlns:p14="http://schemas.microsoft.com/office/powerpoint/2010/main" val="81707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Parturition Cont.</a:t>
            </a:r>
            <a:endParaRPr lang="en-US" dirty="0"/>
          </a:p>
        </p:txBody>
      </p:sp>
      <p:sp>
        <p:nvSpPr>
          <p:cNvPr id="3" name="Content Placeholder 2"/>
          <p:cNvSpPr>
            <a:spLocks noGrp="1"/>
          </p:cNvSpPr>
          <p:nvPr>
            <p:ph idx="1"/>
          </p:nvPr>
        </p:nvSpPr>
        <p:spPr>
          <a:xfrm>
            <a:off x="0" y="1600200"/>
            <a:ext cx="5181600" cy="4525963"/>
          </a:xfrm>
        </p:spPr>
        <p:txBody>
          <a:bodyPr>
            <a:normAutofit fontScale="92500" lnSpcReduction="10000"/>
          </a:bodyPr>
          <a:lstStyle/>
          <a:p>
            <a:r>
              <a:rPr lang="en-US" dirty="0" smtClean="0"/>
              <a:t>Parturition may be divided into three stages.  The time of each sequence will vary from one animal to another.</a:t>
            </a:r>
          </a:p>
          <a:p>
            <a:endParaRPr lang="en-US" dirty="0" smtClean="0"/>
          </a:p>
          <a:p>
            <a:pPr lvl="1"/>
            <a:r>
              <a:rPr lang="en-US" dirty="0" smtClean="0"/>
              <a:t>Stage 1 is primarily dilation of the cervix.  The female will be very restless and may stand and lie down frequently.</a:t>
            </a:r>
          </a:p>
          <a:p>
            <a:pPr lvl="1"/>
            <a:endParaRPr lang="en-US" dirty="0" smtClean="0"/>
          </a:p>
          <a:p>
            <a:pPr lvl="1"/>
            <a:r>
              <a:rPr lang="en-US" dirty="0" smtClean="0"/>
              <a:t>Stage 2 is the expulsion of the fetus “labor”.  Straining and pain will be evident during stage 2.</a:t>
            </a:r>
          </a:p>
          <a:p>
            <a:pPr lvl="1"/>
            <a:endParaRPr lang="en-US" dirty="0" smtClean="0"/>
          </a:p>
          <a:p>
            <a:pPr lvl="1"/>
            <a:r>
              <a:rPr lang="en-US" dirty="0" smtClean="0"/>
              <a:t>Stage 3 is the expulsion of the fetal membrane. (after birth)</a:t>
            </a:r>
          </a:p>
          <a:p>
            <a:pPr lvl="1"/>
            <a:endParaRPr lang="en-US" dirty="0"/>
          </a:p>
        </p:txBody>
      </p:sp>
      <p:pic>
        <p:nvPicPr>
          <p:cNvPr id="4" name="Picture 3"/>
          <p:cNvPicPr>
            <a:picLocks noChangeAspect="1"/>
          </p:cNvPicPr>
          <p:nvPr/>
        </p:nvPicPr>
        <p:blipFill>
          <a:blip r:embed="rId2"/>
          <a:stretch>
            <a:fillRect/>
          </a:stretch>
        </p:blipFill>
        <p:spPr>
          <a:xfrm>
            <a:off x="5029200" y="1981200"/>
            <a:ext cx="3901017" cy="2925763"/>
          </a:xfrm>
          <a:prstGeom prst="rect">
            <a:avLst/>
          </a:prstGeom>
        </p:spPr>
      </p:pic>
    </p:spTree>
    <p:extLst>
      <p:ext uri="{BB962C8B-B14F-4D97-AF65-F5344CB8AC3E}">
        <p14:creationId xmlns:p14="http://schemas.microsoft.com/office/powerpoint/2010/main" val="218078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Assisting with parturition.</a:t>
            </a:r>
            <a:endParaRPr lang="en-US" dirty="0"/>
          </a:p>
        </p:txBody>
      </p:sp>
      <p:sp>
        <p:nvSpPr>
          <p:cNvPr id="3" name="Content Placeholder 2"/>
          <p:cNvSpPr>
            <a:spLocks noGrp="1"/>
          </p:cNvSpPr>
          <p:nvPr>
            <p:ph idx="1"/>
          </p:nvPr>
        </p:nvSpPr>
        <p:spPr>
          <a:xfrm>
            <a:off x="457200" y="1600200"/>
            <a:ext cx="5867400" cy="4525963"/>
          </a:xfrm>
        </p:spPr>
        <p:txBody>
          <a:bodyPr/>
          <a:lstStyle/>
          <a:p>
            <a:r>
              <a:rPr lang="en-US" dirty="0" smtClean="0"/>
              <a:t>When making the decision to assist the female during stage 2 “labor” several factors should be considered. </a:t>
            </a:r>
          </a:p>
          <a:p>
            <a:r>
              <a:rPr lang="en-US" dirty="0" smtClean="0"/>
              <a:t>1. How long has the female been in labor?</a:t>
            </a:r>
          </a:p>
          <a:p>
            <a:r>
              <a:rPr lang="en-US" dirty="0" smtClean="0"/>
              <a:t>2. Is the offspring in the proper position?</a:t>
            </a:r>
          </a:p>
          <a:p>
            <a:r>
              <a:rPr lang="en-US" dirty="0" smtClean="0"/>
              <a:t>3. Is it obvious that the animal is weakening and unable to push the offspring out of the birth canal.</a:t>
            </a:r>
          </a:p>
          <a:p>
            <a:r>
              <a:rPr lang="en-US" dirty="0" smtClean="0"/>
              <a:t>4. The offspring is beginning to exit the birth canal in the wrong position.</a:t>
            </a:r>
            <a:endParaRPr lang="en-US" dirty="0"/>
          </a:p>
        </p:txBody>
      </p:sp>
    </p:spTree>
    <p:extLst>
      <p:ext uri="{BB962C8B-B14F-4D97-AF65-F5344CB8AC3E}">
        <p14:creationId xmlns:p14="http://schemas.microsoft.com/office/powerpoint/2010/main" val="2326078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Providing Assistance!</a:t>
            </a:r>
            <a:endParaRPr lang="en-US" dirty="0"/>
          </a:p>
        </p:txBody>
      </p:sp>
      <p:pic>
        <p:nvPicPr>
          <p:cNvPr id="5" name="Picture 4"/>
          <p:cNvPicPr>
            <a:picLocks noChangeAspect="1"/>
          </p:cNvPicPr>
          <p:nvPr/>
        </p:nvPicPr>
        <p:blipFill>
          <a:blip r:embed="rId2"/>
          <a:stretch>
            <a:fillRect/>
          </a:stretch>
        </p:blipFill>
        <p:spPr>
          <a:xfrm>
            <a:off x="346130" y="1399382"/>
            <a:ext cx="3315845" cy="2205037"/>
          </a:xfrm>
          <a:prstGeom prst="rect">
            <a:avLst/>
          </a:prstGeom>
        </p:spPr>
      </p:pic>
      <p:pic>
        <p:nvPicPr>
          <p:cNvPr id="6" name="Picture 5"/>
          <p:cNvPicPr>
            <a:picLocks noChangeAspect="1"/>
          </p:cNvPicPr>
          <p:nvPr/>
        </p:nvPicPr>
        <p:blipFill>
          <a:blip r:embed="rId3"/>
          <a:stretch>
            <a:fillRect/>
          </a:stretch>
        </p:blipFill>
        <p:spPr>
          <a:xfrm>
            <a:off x="5105400" y="350789"/>
            <a:ext cx="3857625" cy="2895698"/>
          </a:xfrm>
          <a:prstGeom prst="rect">
            <a:avLst/>
          </a:prstGeom>
        </p:spPr>
      </p:pic>
      <p:pic>
        <p:nvPicPr>
          <p:cNvPr id="7" name="Picture 6"/>
          <p:cNvPicPr>
            <a:picLocks noChangeAspect="1"/>
          </p:cNvPicPr>
          <p:nvPr/>
        </p:nvPicPr>
        <p:blipFill>
          <a:blip r:embed="rId4"/>
          <a:stretch>
            <a:fillRect/>
          </a:stretch>
        </p:blipFill>
        <p:spPr>
          <a:xfrm>
            <a:off x="128587" y="3886200"/>
            <a:ext cx="3750933" cy="2476500"/>
          </a:xfrm>
          <a:prstGeom prst="rect">
            <a:avLst/>
          </a:prstGeom>
        </p:spPr>
      </p:pic>
      <p:pic>
        <p:nvPicPr>
          <p:cNvPr id="8" name="Picture 7"/>
          <p:cNvPicPr>
            <a:picLocks noChangeAspect="1"/>
          </p:cNvPicPr>
          <p:nvPr/>
        </p:nvPicPr>
        <p:blipFill>
          <a:blip r:embed="rId5"/>
          <a:stretch>
            <a:fillRect/>
          </a:stretch>
        </p:blipFill>
        <p:spPr>
          <a:xfrm>
            <a:off x="4724400" y="3429000"/>
            <a:ext cx="3742267" cy="2806700"/>
          </a:xfrm>
          <a:prstGeom prst="rect">
            <a:avLst/>
          </a:prstGeom>
        </p:spPr>
      </p:pic>
    </p:spTree>
    <p:extLst>
      <p:ext uri="{BB962C8B-B14F-4D97-AF65-F5344CB8AC3E}">
        <p14:creationId xmlns:p14="http://schemas.microsoft.com/office/powerpoint/2010/main" val="11396231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Providing Assistance!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1752600"/>
            <a:ext cx="3962400" cy="3333750"/>
          </a:xfrm>
          <a:prstGeom prst="rect">
            <a:avLst/>
          </a:prstGeom>
        </p:spPr>
      </p:pic>
      <p:pic>
        <p:nvPicPr>
          <p:cNvPr id="5" name="Picture 4"/>
          <p:cNvPicPr>
            <a:picLocks noChangeAspect="1"/>
          </p:cNvPicPr>
          <p:nvPr/>
        </p:nvPicPr>
        <p:blipFill>
          <a:blip r:embed="rId3"/>
          <a:stretch>
            <a:fillRect/>
          </a:stretch>
        </p:blipFill>
        <p:spPr>
          <a:xfrm>
            <a:off x="4391025" y="2667000"/>
            <a:ext cx="4752975" cy="3124200"/>
          </a:xfrm>
          <a:prstGeom prst="rect">
            <a:avLst/>
          </a:prstGeom>
        </p:spPr>
      </p:pic>
    </p:spTree>
    <p:extLst>
      <p:ext uri="{BB962C8B-B14F-4D97-AF65-F5344CB8AC3E}">
        <p14:creationId xmlns:p14="http://schemas.microsoft.com/office/powerpoint/2010/main" val="2428143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Assisting with parturition &amp; Post Partum</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r>
              <a:rPr lang="en-US" dirty="0" smtClean="0"/>
              <a:t>When assisting smaller animals such as sows, ewes and goats you can generally assist by inserting your hand into the reproductive tract grasping the fetus and using a steady pressure pull the animal free.</a:t>
            </a:r>
          </a:p>
          <a:p>
            <a:r>
              <a:rPr lang="en-US" dirty="0" smtClean="0"/>
              <a:t>With larger animals such as cattle ropes, obstetrical chains or straps or pulling tools may be necessary to remove the fetus.</a:t>
            </a:r>
          </a:p>
          <a:p>
            <a:r>
              <a:rPr lang="en-US" dirty="0" smtClean="0"/>
              <a:t>Once the young animal has been delivered it may be in a weakened state, it is a good idea to clean the mouth and nose area so that it will be easier to breath.</a:t>
            </a:r>
          </a:p>
          <a:p>
            <a:r>
              <a:rPr lang="en-US" dirty="0" smtClean="0"/>
              <a:t>Rubbing the young animal and gently pressing on its rib cage may assist with breathing.</a:t>
            </a:r>
          </a:p>
          <a:p>
            <a:r>
              <a:rPr lang="en-US" dirty="0" smtClean="0"/>
              <a:t>Mouth to mouth respiration has been performed on many animals.</a:t>
            </a:r>
          </a:p>
          <a:p>
            <a:r>
              <a:rPr lang="en-US" dirty="0" smtClean="0"/>
              <a:t>Make sure that all offspring receive colostrum (first milk) within the first few hours after birth as colostrum contains more nutrients and antibodies than normal milk. Weak animals may not nurse and become anorectic.</a:t>
            </a:r>
            <a:endParaRPr lang="en-US" dirty="0"/>
          </a:p>
        </p:txBody>
      </p:sp>
    </p:spTree>
    <p:extLst>
      <p:ext uri="{BB962C8B-B14F-4D97-AF65-F5344CB8AC3E}">
        <p14:creationId xmlns:p14="http://schemas.microsoft.com/office/powerpoint/2010/main" val="21611303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Weaning young animals.</a:t>
            </a:r>
            <a:endParaRPr lang="en-US" dirty="0"/>
          </a:p>
        </p:txBody>
      </p:sp>
      <p:sp>
        <p:nvSpPr>
          <p:cNvPr id="3" name="Content Placeholder 2"/>
          <p:cNvSpPr>
            <a:spLocks noGrp="1"/>
          </p:cNvSpPr>
          <p:nvPr>
            <p:ph idx="1"/>
          </p:nvPr>
        </p:nvSpPr>
        <p:spPr>
          <a:xfrm>
            <a:off x="152400" y="914400"/>
            <a:ext cx="6324600" cy="5791200"/>
          </a:xfrm>
        </p:spPr>
        <p:txBody>
          <a:bodyPr>
            <a:normAutofit/>
          </a:bodyPr>
          <a:lstStyle/>
          <a:p>
            <a:r>
              <a:rPr lang="en-US" dirty="0" smtClean="0"/>
              <a:t>Weaning is the separation of young animals from their dams (mothers).</a:t>
            </a:r>
          </a:p>
          <a:p>
            <a:r>
              <a:rPr lang="en-US" dirty="0" smtClean="0"/>
              <a:t>The purpose of weaning is it allows the dam to recover physically, gain weight and prepare for the next breeding, birthing and nursing cycle.</a:t>
            </a:r>
          </a:p>
          <a:p>
            <a:r>
              <a:rPr lang="en-US" dirty="0" smtClean="0"/>
              <a:t>Age of weaning;</a:t>
            </a:r>
          </a:p>
          <a:p>
            <a:pPr lvl="1"/>
            <a:r>
              <a:rPr lang="en-US" dirty="0" smtClean="0"/>
              <a:t>Beef cattle area generally weaned between 5-9 months of age.</a:t>
            </a:r>
          </a:p>
          <a:p>
            <a:pPr lvl="1"/>
            <a:r>
              <a:rPr lang="en-US" dirty="0" smtClean="0"/>
              <a:t>Dairy calves may be taken off the bottle as early as six to weeks of age.</a:t>
            </a:r>
          </a:p>
          <a:p>
            <a:pPr lvl="1"/>
            <a:r>
              <a:rPr lang="en-US" dirty="0" smtClean="0"/>
              <a:t>Lambs and kids may be weaned at two months  to ten weeks of age.</a:t>
            </a:r>
          </a:p>
          <a:p>
            <a:pPr lvl="1"/>
            <a:r>
              <a:rPr lang="en-US" dirty="0" smtClean="0"/>
              <a:t>Pigs can be weaned as early as three weeks but may be left up to six weeks.</a:t>
            </a:r>
          </a:p>
          <a:p>
            <a:pPr lvl="1"/>
            <a:r>
              <a:rPr lang="en-US" dirty="0" smtClean="0"/>
              <a:t>Foals are weaned from four to six months of age.</a:t>
            </a:r>
            <a:endParaRPr lang="en-US" dirty="0"/>
          </a:p>
        </p:txBody>
      </p:sp>
      <p:pic>
        <p:nvPicPr>
          <p:cNvPr id="4" name="Picture 3"/>
          <p:cNvPicPr>
            <a:picLocks noChangeAspect="1"/>
          </p:cNvPicPr>
          <p:nvPr/>
        </p:nvPicPr>
        <p:blipFill>
          <a:blip r:embed="rId2"/>
          <a:stretch>
            <a:fillRect/>
          </a:stretch>
        </p:blipFill>
        <p:spPr>
          <a:xfrm>
            <a:off x="6172200" y="2590800"/>
            <a:ext cx="2895600" cy="2095500"/>
          </a:xfrm>
          <a:prstGeom prst="rect">
            <a:avLst/>
          </a:prstGeom>
        </p:spPr>
      </p:pic>
    </p:spTree>
    <p:extLst>
      <p:ext uri="{BB962C8B-B14F-4D97-AF65-F5344CB8AC3E}">
        <p14:creationId xmlns:p14="http://schemas.microsoft.com/office/powerpoint/2010/main" val="2540851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Creep feeding and Pre-conditioning animals.</a:t>
            </a:r>
            <a:br>
              <a:rPr lang="en-US" dirty="0" smtClean="0"/>
            </a:br>
            <a:endParaRPr lang="en-US" dirty="0"/>
          </a:p>
        </p:txBody>
      </p:sp>
      <p:sp>
        <p:nvSpPr>
          <p:cNvPr id="3" name="Content Placeholder 2"/>
          <p:cNvSpPr>
            <a:spLocks noGrp="1"/>
          </p:cNvSpPr>
          <p:nvPr>
            <p:ph idx="1"/>
          </p:nvPr>
        </p:nvSpPr>
        <p:spPr/>
        <p:txBody>
          <a:bodyPr/>
          <a:lstStyle/>
          <a:p>
            <a:r>
              <a:rPr lang="en-US" dirty="0" smtClean="0"/>
              <a:t>Animals raised in confinement generally have access to feed at a young age.  Young animals are fed in areas free choice where access is denied to the dam.</a:t>
            </a:r>
          </a:p>
          <a:p>
            <a:r>
              <a:rPr lang="en-US" dirty="0" smtClean="0"/>
              <a:t>High protein feeds are supplied to young animals to maximize growth.</a:t>
            </a:r>
          </a:p>
          <a:p>
            <a:r>
              <a:rPr lang="en-US" dirty="0" smtClean="0"/>
              <a:t>Range raised stock are more difficult to creep feed, it may not be practical for supplemental feeding until the young animals are penned and separated from the dam. This process of post weaning feeding is known as backgrounding.</a:t>
            </a:r>
          </a:p>
          <a:p>
            <a:endParaRPr lang="en-US" dirty="0" smtClean="0"/>
          </a:p>
          <a:p>
            <a:endParaRPr lang="en-US" dirty="0"/>
          </a:p>
        </p:txBody>
      </p:sp>
    </p:spTree>
    <p:extLst>
      <p:ext uri="{BB962C8B-B14F-4D97-AF65-F5344CB8AC3E}">
        <p14:creationId xmlns:p14="http://schemas.microsoft.com/office/powerpoint/2010/main" val="295614339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Creep Feeders</a:t>
            </a:r>
            <a:endParaRPr lang="en-US" dirty="0"/>
          </a:p>
        </p:txBody>
      </p:sp>
      <p:pic>
        <p:nvPicPr>
          <p:cNvPr id="4" name="Picture 3"/>
          <p:cNvPicPr>
            <a:picLocks noChangeAspect="1"/>
          </p:cNvPicPr>
          <p:nvPr/>
        </p:nvPicPr>
        <p:blipFill>
          <a:blip r:embed="rId2"/>
          <a:stretch>
            <a:fillRect/>
          </a:stretch>
        </p:blipFill>
        <p:spPr>
          <a:xfrm>
            <a:off x="304800" y="1143000"/>
            <a:ext cx="3522313" cy="25479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4633" y="3919537"/>
            <a:ext cx="4653257" cy="2454593"/>
          </a:xfrm>
          <a:prstGeom prst="rect">
            <a:avLst/>
          </a:prstGeom>
        </p:spPr>
      </p:pic>
      <p:pic>
        <p:nvPicPr>
          <p:cNvPr id="6" name="Picture 5"/>
          <p:cNvPicPr>
            <a:picLocks noChangeAspect="1"/>
          </p:cNvPicPr>
          <p:nvPr/>
        </p:nvPicPr>
        <p:blipFill>
          <a:blip r:embed="rId4"/>
          <a:stretch>
            <a:fillRect/>
          </a:stretch>
        </p:blipFill>
        <p:spPr>
          <a:xfrm>
            <a:off x="5181600" y="762000"/>
            <a:ext cx="3505200" cy="2628900"/>
          </a:xfrm>
          <a:prstGeom prst="rect">
            <a:avLst/>
          </a:prstGeom>
        </p:spPr>
      </p:pic>
      <p:pic>
        <p:nvPicPr>
          <p:cNvPr id="7" name="Picture 6"/>
          <p:cNvPicPr>
            <a:picLocks noChangeAspect="1"/>
          </p:cNvPicPr>
          <p:nvPr/>
        </p:nvPicPr>
        <p:blipFill>
          <a:blip r:embed="rId5"/>
          <a:stretch>
            <a:fillRect/>
          </a:stretch>
        </p:blipFill>
        <p:spPr>
          <a:xfrm>
            <a:off x="425824" y="3810000"/>
            <a:ext cx="3137647" cy="2811332"/>
          </a:xfrm>
          <a:prstGeom prst="rect">
            <a:avLst/>
          </a:prstGeom>
        </p:spPr>
      </p:pic>
    </p:spTree>
    <p:extLst>
      <p:ext uri="{BB962C8B-B14F-4D97-AF65-F5344CB8AC3E}">
        <p14:creationId xmlns:p14="http://schemas.microsoft.com/office/powerpoint/2010/main" val="2764821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3" name="Picture 2"/>
          <p:cNvPicPr>
            <a:picLocks noChangeAspect="1"/>
          </p:cNvPicPr>
          <p:nvPr/>
        </p:nvPicPr>
        <p:blipFill>
          <a:blip r:embed="rId2"/>
          <a:stretch>
            <a:fillRect/>
          </a:stretch>
        </p:blipFill>
        <p:spPr>
          <a:xfrm>
            <a:off x="5746376" y="152400"/>
            <a:ext cx="3117208" cy="4195762"/>
          </a:xfrm>
          <a:prstGeom prst="rect">
            <a:avLst/>
          </a:prstGeom>
        </p:spPr>
      </p:pic>
      <p:pic>
        <p:nvPicPr>
          <p:cNvPr id="4" name="Picture 3"/>
          <p:cNvPicPr>
            <a:picLocks noChangeAspect="1"/>
          </p:cNvPicPr>
          <p:nvPr/>
        </p:nvPicPr>
        <p:blipFill>
          <a:blip r:embed="rId3"/>
          <a:stretch>
            <a:fillRect/>
          </a:stretch>
        </p:blipFill>
        <p:spPr>
          <a:xfrm>
            <a:off x="280417" y="1417638"/>
            <a:ext cx="3453384" cy="2639596"/>
          </a:xfrm>
          <a:prstGeom prst="rect">
            <a:avLst/>
          </a:prstGeom>
        </p:spPr>
      </p:pic>
      <p:pic>
        <p:nvPicPr>
          <p:cNvPr id="6" name="Picture 5"/>
          <p:cNvPicPr>
            <a:picLocks noChangeAspect="1"/>
          </p:cNvPicPr>
          <p:nvPr/>
        </p:nvPicPr>
        <p:blipFill>
          <a:blip r:embed="rId4"/>
          <a:stretch>
            <a:fillRect/>
          </a:stretch>
        </p:blipFill>
        <p:spPr>
          <a:xfrm>
            <a:off x="1975733" y="3945315"/>
            <a:ext cx="3720784" cy="2509838"/>
          </a:xfrm>
          <a:prstGeom prst="rect">
            <a:avLst/>
          </a:prstGeom>
        </p:spPr>
      </p:pic>
    </p:spTree>
    <p:extLst>
      <p:ext uri="{BB962C8B-B14F-4D97-AF65-F5344CB8AC3E}">
        <p14:creationId xmlns:p14="http://schemas.microsoft.com/office/powerpoint/2010/main" val="2384246527"/>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Common Core/Next Generation Science Standards Addressed!</a:t>
            </a:r>
            <a:endParaRPr lang="en-US" sz="3200" dirty="0"/>
          </a:p>
        </p:txBody>
      </p:sp>
      <p:sp>
        <p:nvSpPr>
          <p:cNvPr id="3" name="Content Placeholder 2"/>
          <p:cNvSpPr>
            <a:spLocks noGrp="1"/>
          </p:cNvSpPr>
          <p:nvPr>
            <p:ph idx="1"/>
          </p:nvPr>
        </p:nvSpPr>
        <p:spPr>
          <a:xfrm>
            <a:off x="457200" y="1524000"/>
            <a:ext cx="8229600" cy="4602163"/>
          </a:xfrm>
        </p:spPr>
        <p:txBody>
          <a:bodyPr>
            <a:normAutofit/>
          </a:bodyPr>
          <a:lstStyle/>
          <a:p>
            <a:r>
              <a:rPr lang="en-US" sz="2000" dirty="0" smtClean="0"/>
              <a:t>CCSS.ELA-Literacy.RH.11-12.8 Evaluate </a:t>
            </a:r>
            <a:r>
              <a:rPr lang="en-US" sz="2000" dirty="0"/>
              <a:t>an author's premises, claims, and evidence by corroborating or challenging them with other information. </a:t>
            </a:r>
            <a:endParaRPr lang="en-US" sz="2000" dirty="0" smtClean="0"/>
          </a:p>
          <a:p>
            <a:endParaRPr lang="en-US" sz="2000" dirty="0"/>
          </a:p>
          <a:p>
            <a:endParaRPr lang="en-US" sz="2000" dirty="0" smtClean="0"/>
          </a:p>
          <a:p>
            <a:r>
              <a:rPr lang="en-US" sz="2000" dirty="0" smtClean="0"/>
              <a:t>CCSS.ELA-Literacy.RH.11-12.2 Determine </a:t>
            </a:r>
            <a:r>
              <a:rPr lang="en-US" sz="2000" dirty="0"/>
              <a:t>the central ideas or information of a primary or secondary source; provide an accurate summary that makes clear the relationships among the key details and ideas</a:t>
            </a:r>
            <a:endParaRPr lang="en-US" sz="2000" dirty="0" smtClean="0"/>
          </a:p>
          <a:p>
            <a:endParaRPr lang="en-US" sz="2000" dirty="0"/>
          </a:p>
          <a:p>
            <a:endParaRPr lang="en-US" sz="2000" dirty="0" smtClean="0"/>
          </a:p>
          <a:p>
            <a:endParaRPr lang="en-US" sz="2000" dirty="0"/>
          </a:p>
          <a:p>
            <a:endParaRPr lang="en-US" sz="2000" dirty="0"/>
          </a:p>
        </p:txBody>
      </p:sp>
    </p:spTree>
    <p:extLst>
      <p:ext uri="{BB962C8B-B14F-4D97-AF65-F5344CB8AC3E}">
        <p14:creationId xmlns:p14="http://schemas.microsoft.com/office/powerpoint/2010/main" val="1306368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Agriculture, Food, and Natural Resource Standards Addressed</a:t>
            </a:r>
            <a:endParaRPr lang="en-US" dirty="0"/>
          </a:p>
        </p:txBody>
      </p:sp>
      <p:sp>
        <p:nvSpPr>
          <p:cNvPr id="3" name="Content Placeholder 2"/>
          <p:cNvSpPr>
            <a:spLocks noGrp="1"/>
          </p:cNvSpPr>
          <p:nvPr>
            <p:ph idx="1"/>
          </p:nvPr>
        </p:nvSpPr>
        <p:spPr/>
        <p:txBody>
          <a:bodyPr/>
          <a:lstStyle/>
          <a:p>
            <a:r>
              <a:rPr lang="en-US" dirty="0"/>
              <a:t>AS.04.02. Apply scientific principles to select and care for breeding animals</a:t>
            </a:r>
            <a:r>
              <a:rPr lang="en-US" dirty="0" smtClean="0"/>
              <a:t>.</a:t>
            </a:r>
          </a:p>
          <a:p>
            <a:pPr lvl="1"/>
            <a:r>
              <a:rPr lang="en-US" dirty="0"/>
              <a:t>AS.04.02.04.a. </a:t>
            </a:r>
            <a:r>
              <a:rPr lang="en-US"/>
              <a:t>Identify and summarize different needs of breeding animals based on their growth stages (e.g., newborn, parturition, gestation, gestation lengths, etc.)</a:t>
            </a:r>
            <a:endParaRPr lang="en-US" dirty="0"/>
          </a:p>
        </p:txBody>
      </p:sp>
    </p:spTree>
    <p:extLst>
      <p:ext uri="{BB962C8B-B14F-4D97-AF65-F5344CB8AC3E}">
        <p14:creationId xmlns:p14="http://schemas.microsoft.com/office/powerpoint/2010/main" val="8214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Work!</a:t>
            </a:r>
            <a:endParaRPr lang="en-US" dirty="0"/>
          </a:p>
        </p:txBody>
      </p:sp>
      <p:sp>
        <p:nvSpPr>
          <p:cNvPr id="3" name="Content Placeholder 2"/>
          <p:cNvSpPr>
            <a:spLocks noGrp="1"/>
          </p:cNvSpPr>
          <p:nvPr>
            <p:ph idx="1"/>
          </p:nvPr>
        </p:nvSpPr>
        <p:spPr/>
        <p:txBody>
          <a:bodyPr/>
          <a:lstStyle/>
          <a:p>
            <a:r>
              <a:rPr lang="en-US" dirty="0" smtClean="0"/>
              <a:t>Explain what parturition is and the three stages of parturition.</a:t>
            </a:r>
          </a:p>
          <a:p>
            <a:r>
              <a:rPr lang="en-US" dirty="0" smtClean="0"/>
              <a:t>At what age should the following species of animals be weaned? Foals, pigs, beef cattle, dairy cattle, lambs and kids.</a:t>
            </a:r>
          </a:p>
          <a:p>
            <a:r>
              <a:rPr lang="en-US" dirty="0" smtClean="0"/>
              <a:t>What is colostrum and why is it important?</a:t>
            </a:r>
          </a:p>
          <a:p>
            <a:r>
              <a:rPr lang="en-US" dirty="0" smtClean="0"/>
              <a:t>Explain “pre-conditioning”.</a:t>
            </a:r>
          </a:p>
          <a:p>
            <a:r>
              <a:rPr lang="en-US" dirty="0" smtClean="0"/>
              <a:t>Explain “backgrounding”.</a:t>
            </a:r>
          </a:p>
          <a:p>
            <a:r>
              <a:rPr lang="en-US" dirty="0" smtClean="0"/>
              <a:t>What is creep feeding?</a:t>
            </a:r>
          </a:p>
          <a:p>
            <a:endParaRPr lang="en-US" dirty="0"/>
          </a:p>
        </p:txBody>
      </p:sp>
      <p:pic>
        <p:nvPicPr>
          <p:cNvPr id="4" name="Picture 3"/>
          <p:cNvPicPr>
            <a:picLocks noChangeAspect="1"/>
          </p:cNvPicPr>
          <p:nvPr/>
        </p:nvPicPr>
        <p:blipFill>
          <a:blip r:embed="rId2"/>
          <a:stretch>
            <a:fillRect/>
          </a:stretch>
        </p:blipFill>
        <p:spPr>
          <a:xfrm>
            <a:off x="7696200" y="150566"/>
            <a:ext cx="1295400" cy="1472046"/>
          </a:xfrm>
          <a:prstGeom prst="rect">
            <a:avLst/>
          </a:prstGeom>
        </p:spPr>
      </p:pic>
    </p:spTree>
    <p:extLst>
      <p:ext uri="{BB962C8B-B14F-4D97-AF65-F5344CB8AC3E}">
        <p14:creationId xmlns:p14="http://schemas.microsoft.com/office/powerpoint/2010/main" val="3855927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a:t>
            </a:r>
            <a:endParaRPr lang="en-US" dirty="0"/>
          </a:p>
        </p:txBody>
      </p:sp>
      <p:sp>
        <p:nvSpPr>
          <p:cNvPr id="3" name="Content Placeholder 2"/>
          <p:cNvSpPr>
            <a:spLocks noGrp="1"/>
          </p:cNvSpPr>
          <p:nvPr>
            <p:ph idx="1"/>
          </p:nvPr>
        </p:nvSpPr>
        <p:spPr/>
        <p:txBody>
          <a:bodyPr/>
          <a:lstStyle/>
          <a:p>
            <a:r>
              <a:rPr lang="en-US" dirty="0" smtClean="0"/>
              <a:t>Abdominal</a:t>
            </a:r>
          </a:p>
          <a:p>
            <a:r>
              <a:rPr lang="en-US" dirty="0" smtClean="0"/>
              <a:t>Anorectic</a:t>
            </a:r>
          </a:p>
          <a:p>
            <a:r>
              <a:rPr lang="en-US" dirty="0" smtClean="0"/>
              <a:t>Colostrum</a:t>
            </a:r>
          </a:p>
          <a:p>
            <a:r>
              <a:rPr lang="en-US" dirty="0" smtClean="0"/>
              <a:t>Creep Feeding</a:t>
            </a:r>
          </a:p>
          <a:p>
            <a:r>
              <a:rPr lang="en-US" dirty="0" smtClean="0"/>
              <a:t>Dystocia</a:t>
            </a:r>
          </a:p>
          <a:p>
            <a:r>
              <a:rPr lang="en-US" dirty="0" smtClean="0"/>
              <a:t>Fetus</a:t>
            </a:r>
          </a:p>
          <a:p>
            <a:r>
              <a:rPr lang="en-US" dirty="0" smtClean="0"/>
              <a:t>Obstetrical</a:t>
            </a:r>
          </a:p>
          <a:p>
            <a:r>
              <a:rPr lang="en-US" dirty="0" smtClean="0"/>
              <a:t>Parturition</a:t>
            </a:r>
          </a:p>
          <a:p>
            <a:r>
              <a:rPr lang="en-US" dirty="0" smtClean="0"/>
              <a:t>Stress</a:t>
            </a:r>
          </a:p>
          <a:p>
            <a:r>
              <a:rPr lang="en-US" dirty="0" smtClean="0"/>
              <a:t>Weaning</a:t>
            </a:r>
            <a:endParaRPr lang="en-US" dirty="0"/>
          </a:p>
        </p:txBody>
      </p:sp>
    </p:spTree>
    <p:extLst>
      <p:ext uri="{BB962C8B-B14F-4D97-AF65-F5344CB8AC3E}">
        <p14:creationId xmlns:p14="http://schemas.microsoft.com/office/powerpoint/2010/main" val="1293529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76200" y="1600200"/>
            <a:ext cx="5410200" cy="4525963"/>
          </a:xfrm>
        </p:spPr>
        <p:txBody>
          <a:bodyPr/>
          <a:lstStyle/>
          <a:p>
            <a:r>
              <a:rPr lang="en-US" dirty="0" smtClean="0"/>
              <a:t>The scientific word used to describe difficulty during the birthing process is “dystocia”.</a:t>
            </a:r>
          </a:p>
          <a:p>
            <a:r>
              <a:rPr lang="en-US" dirty="0" smtClean="0"/>
              <a:t>In all females delivering for the first time dystocia is a possibility.  First calf beef heifers seem to be the area where dystocia occurs the most. It is not uncommon for up to 50% of first calf beef females to experience difficulty. In cattle it is very important to use bulls that sire calves with small birth weights.</a:t>
            </a:r>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5372100" y="2148681"/>
            <a:ext cx="3771900" cy="3429000"/>
          </a:xfrm>
          <a:prstGeom prst="rect">
            <a:avLst/>
          </a:prstGeom>
        </p:spPr>
      </p:pic>
    </p:spTree>
    <p:extLst>
      <p:ext uri="{BB962C8B-B14F-4D97-AF65-F5344CB8AC3E}">
        <p14:creationId xmlns:p14="http://schemas.microsoft.com/office/powerpoint/2010/main" val="2938840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Correct!			Incorrect!</a:t>
            </a:r>
            <a:endParaRPr lang="en-US" dirty="0"/>
          </a:p>
        </p:txBody>
      </p:sp>
      <p:pic>
        <p:nvPicPr>
          <p:cNvPr id="5" name="Picture 4"/>
          <p:cNvPicPr>
            <a:picLocks noChangeAspect="1"/>
          </p:cNvPicPr>
          <p:nvPr/>
        </p:nvPicPr>
        <p:blipFill>
          <a:blip r:embed="rId2"/>
          <a:stretch>
            <a:fillRect/>
          </a:stretch>
        </p:blipFill>
        <p:spPr>
          <a:xfrm>
            <a:off x="152400" y="1524000"/>
            <a:ext cx="3851413" cy="32480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676400"/>
            <a:ext cx="2372797" cy="1791462"/>
          </a:xfrm>
          <a:prstGeom prst="rect">
            <a:avLst/>
          </a:prstGeom>
        </p:spPr>
      </p:pic>
      <p:pic>
        <p:nvPicPr>
          <p:cNvPr id="7" name="Picture 6"/>
          <p:cNvPicPr>
            <a:picLocks noChangeAspect="1"/>
          </p:cNvPicPr>
          <p:nvPr/>
        </p:nvPicPr>
        <p:blipFill>
          <a:blip r:embed="rId4"/>
          <a:stretch>
            <a:fillRect/>
          </a:stretch>
        </p:blipFill>
        <p:spPr>
          <a:xfrm>
            <a:off x="5029200" y="3486646"/>
            <a:ext cx="3881717" cy="3057030"/>
          </a:xfrm>
          <a:prstGeom prst="rect">
            <a:avLst/>
          </a:prstGeom>
        </p:spPr>
      </p:pic>
    </p:spTree>
    <p:extLst>
      <p:ext uri="{BB962C8B-B14F-4D97-AF65-F5344CB8AC3E}">
        <p14:creationId xmlns:p14="http://schemas.microsoft.com/office/powerpoint/2010/main" val="1855155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Parturition!</a:t>
            </a:r>
            <a:endParaRPr lang="en-US" dirty="0"/>
          </a:p>
        </p:txBody>
      </p:sp>
      <p:sp>
        <p:nvSpPr>
          <p:cNvPr id="3" name="Content Placeholder 2"/>
          <p:cNvSpPr>
            <a:spLocks noGrp="1"/>
          </p:cNvSpPr>
          <p:nvPr>
            <p:ph idx="1"/>
          </p:nvPr>
        </p:nvSpPr>
        <p:spPr>
          <a:xfrm>
            <a:off x="457200" y="1600200"/>
            <a:ext cx="4419600" cy="4525963"/>
          </a:xfrm>
        </p:spPr>
        <p:txBody>
          <a:bodyPr/>
          <a:lstStyle/>
          <a:p>
            <a:r>
              <a:rPr lang="en-US" dirty="0" smtClean="0"/>
              <a:t>Parturition is the term that is used to describe the birthing process from the time labor starts until the new animals have been delivered.</a:t>
            </a:r>
          </a:p>
          <a:p>
            <a:pPr lvl="1"/>
            <a:r>
              <a:rPr lang="en-US" dirty="0" smtClean="0"/>
              <a:t>Parturition consists of three steps:</a:t>
            </a:r>
          </a:p>
          <a:p>
            <a:pPr lvl="2"/>
            <a:r>
              <a:rPr lang="en-US" dirty="0" smtClean="0"/>
              <a:t>Presentation</a:t>
            </a:r>
          </a:p>
          <a:p>
            <a:pPr lvl="2"/>
            <a:r>
              <a:rPr lang="en-US" dirty="0" smtClean="0"/>
              <a:t>Position</a:t>
            </a:r>
          </a:p>
          <a:p>
            <a:pPr lvl="2"/>
            <a:r>
              <a:rPr lang="en-US" dirty="0" smtClean="0"/>
              <a:t>Posture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600200"/>
            <a:ext cx="4076956" cy="4091781"/>
          </a:xfrm>
          <a:prstGeom prst="rect">
            <a:avLst/>
          </a:prstGeom>
        </p:spPr>
      </p:pic>
    </p:spTree>
    <p:extLst>
      <p:ext uri="{BB962C8B-B14F-4D97-AF65-F5344CB8AC3E}">
        <p14:creationId xmlns:p14="http://schemas.microsoft.com/office/powerpoint/2010/main" val="171148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Parturition Cont.</a:t>
            </a:r>
            <a:endParaRPr lang="en-US" dirty="0"/>
          </a:p>
        </p:txBody>
      </p:sp>
      <p:sp>
        <p:nvSpPr>
          <p:cNvPr id="3" name="Content Placeholder 2"/>
          <p:cNvSpPr>
            <a:spLocks noGrp="1"/>
          </p:cNvSpPr>
          <p:nvPr>
            <p:ph idx="1"/>
          </p:nvPr>
        </p:nvSpPr>
        <p:spPr/>
        <p:txBody>
          <a:bodyPr/>
          <a:lstStyle/>
          <a:p>
            <a:r>
              <a:rPr lang="en-US" u="sng" dirty="0" smtClean="0"/>
              <a:t>Presentation</a:t>
            </a:r>
            <a:r>
              <a:rPr lang="en-US" dirty="0" smtClean="0"/>
              <a:t> refers to the direction of the fetus once it has begun to enter the birth canal – forward, backward, sideways.</a:t>
            </a:r>
          </a:p>
          <a:p>
            <a:endParaRPr lang="en-US" u="sng" dirty="0" smtClean="0"/>
          </a:p>
          <a:p>
            <a:r>
              <a:rPr lang="en-US" u="sng" dirty="0" smtClean="0"/>
              <a:t>Position</a:t>
            </a:r>
            <a:r>
              <a:rPr lang="en-US" dirty="0"/>
              <a:t> </a:t>
            </a:r>
            <a:r>
              <a:rPr lang="en-US" dirty="0" smtClean="0"/>
              <a:t>refers to the whether the animal is right side up or upside down.</a:t>
            </a:r>
          </a:p>
          <a:p>
            <a:endParaRPr lang="en-US" u="sng" dirty="0"/>
          </a:p>
          <a:p>
            <a:r>
              <a:rPr lang="en-US" u="sng" dirty="0" smtClean="0"/>
              <a:t>Posture </a:t>
            </a:r>
            <a:r>
              <a:rPr lang="en-US" dirty="0" smtClean="0"/>
              <a:t>refers to the position of the head an neck in relation to the feet an legs.</a:t>
            </a:r>
          </a:p>
          <a:p>
            <a:r>
              <a:rPr lang="en-US" dirty="0" smtClean="0"/>
              <a:t>Improper presentation, position or posture will result in dystocia.</a:t>
            </a:r>
            <a:endParaRPr lang="en-US" dirty="0"/>
          </a:p>
        </p:txBody>
      </p:sp>
    </p:spTree>
    <p:extLst>
      <p:ext uri="{BB962C8B-B14F-4D97-AF65-F5344CB8AC3E}">
        <p14:creationId xmlns:p14="http://schemas.microsoft.com/office/powerpoint/2010/main" val="1313817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Thatch</Template>
  <TotalTime>214</TotalTime>
  <Words>927</Words>
  <Application>Microsoft Office PowerPoint</Application>
  <PresentationFormat>On-screen Show (4:3)</PresentationFormat>
  <Paragraphs>86</Paragraphs>
  <Slides>18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Tw Cen MT</vt:lpstr>
      <vt:lpstr>Thatch</vt:lpstr>
      <vt:lpstr>From Birth to Weaning!</vt:lpstr>
      <vt:lpstr>Common Core/Next Generation Science Standards Addressed!</vt:lpstr>
      <vt:lpstr>Agriculture, Food, and Natural Resource Standards Addressed</vt:lpstr>
      <vt:lpstr>Bell Work!</vt:lpstr>
      <vt:lpstr>Terms:</vt:lpstr>
      <vt:lpstr>Introduction!</vt:lpstr>
      <vt:lpstr>Correct!   Incorrect!</vt:lpstr>
      <vt:lpstr>Parturition!</vt:lpstr>
      <vt:lpstr>Parturition Cont.</vt:lpstr>
      <vt:lpstr>Parturition Cont.</vt:lpstr>
      <vt:lpstr>Assisting with parturition.</vt:lpstr>
      <vt:lpstr>Providing Assistance!</vt:lpstr>
      <vt:lpstr>Providing Assistance!</vt:lpstr>
      <vt:lpstr>Assisting with parturition &amp; Post Partum</vt:lpstr>
      <vt:lpstr>Weaning young animals.</vt:lpstr>
      <vt:lpstr>Creep feeding and Pre-conditioning animals. </vt:lpstr>
      <vt:lpstr>Creep Feeders</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Birth to Weaning!</dc:title>
  <dc:creator>Purcella, Leslie</dc:creator>
  <cp:lastModifiedBy>Raegan Harris</cp:lastModifiedBy>
  <cp:revision>19</cp:revision>
  <dcterms:created xsi:type="dcterms:W3CDTF">2014-09-22T15:01:21Z</dcterms:created>
  <dcterms:modified xsi:type="dcterms:W3CDTF">2015-10-02T15:12:33Z</dcterms:modified>
</cp:coreProperties>
</file>