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9" r:id="rId5"/>
  </p:sldMasterIdLst>
  <p:notesMasterIdLst>
    <p:notesMasterId r:id="rId22"/>
  </p:notesMasterIdLst>
  <p:handoutMasterIdLst>
    <p:handoutMasterId r:id="rId23"/>
  </p:handoutMasterIdLst>
  <p:sldIdLst>
    <p:sldId id="525" r:id="rId6"/>
    <p:sldId id="529" r:id="rId7"/>
    <p:sldId id="551" r:id="rId8"/>
    <p:sldId id="552" r:id="rId9"/>
    <p:sldId id="556" r:id="rId10"/>
    <p:sldId id="531" r:id="rId11"/>
    <p:sldId id="532" r:id="rId12"/>
    <p:sldId id="533" r:id="rId13"/>
    <p:sldId id="538" r:id="rId14"/>
    <p:sldId id="557" r:id="rId15"/>
    <p:sldId id="554" r:id="rId16"/>
    <p:sldId id="555" r:id="rId17"/>
    <p:sldId id="558" r:id="rId18"/>
    <p:sldId id="553" r:id="rId19"/>
    <p:sldId id="559" r:id="rId20"/>
    <p:sldId id="544" r:id="rId21"/>
  </p:sldIdLst>
  <p:sldSz cx="9144000" cy="6858000" type="screen4x3"/>
  <p:notesSz cx="7010400" cy="9296400"/>
  <p:embeddedFontLst>
    <p:embeddedFont>
      <p:font typeface="Franklin Gothic Book" panose="020B0503020102020204" pitchFamily="34" charset="0"/>
      <p:regular r:id="rId24"/>
      <p:italic r:id="rId25"/>
    </p:embeddedFont>
    <p:embeddedFont>
      <p:font typeface="Verdana" panose="020B0604030504040204" pitchFamily="34" charset="0"/>
      <p:regular r:id="rId26"/>
      <p:bold r:id="rId27"/>
      <p:italic r:id="rId28"/>
      <p:boldItalic r:id="rId29"/>
    </p:embeddedFont>
    <p:embeddedFont>
      <p:font typeface="Georgia" panose="02040502050405020303" pitchFamily="18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7"/>
    <a:srgbClr val="FFCD00"/>
    <a:srgbClr val="DA291C"/>
    <a:srgbClr val="0033CC"/>
    <a:srgbClr val="33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4624" autoAdjust="0"/>
  </p:normalViewPr>
  <p:slideViewPr>
    <p:cSldViewPr snapToGrid="0">
      <p:cViewPr varScale="1">
        <p:scale>
          <a:sx n="73" d="100"/>
          <a:sy n="73" d="100"/>
        </p:scale>
        <p:origin x="859" y="5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notesViewPr>
    <p:cSldViewPr>
      <p:cViewPr varScale="1">
        <p:scale>
          <a:sx n="61" d="100"/>
          <a:sy n="61" d="100"/>
        </p:scale>
        <p:origin x="-243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8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r>
              <a:rPr lang="en-US"/>
              <a:t>Tab 3-4C (3)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4" tIns="45122" rIns="90244" bIns="45122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fld id="{F7033FF2-3712-47A6-AA88-4D27662C0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7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r>
              <a:rPr lang="en-US"/>
              <a:t>Tab 3-4C (3)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6" tIns="46408" rIns="92816" bIns="4640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361FA796-A954-4F53-A900-6146FF470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639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613243" y="5677246"/>
            <a:ext cx="6075406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3638550"/>
            <a:ext cx="7694613" cy="19558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70000"/>
              </a:lnSpc>
              <a:buNone/>
              <a:defRPr sz="5400" b="1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HEADLINE HERE</a:t>
            </a:r>
          </a:p>
          <a:p>
            <a:pPr lvl="0"/>
            <a:r>
              <a:rPr lang="en-US" dirty="0" smtClean="0"/>
              <a:t>TWO LINES OR</a:t>
            </a:r>
          </a:p>
          <a:p>
            <a:pPr lvl="0"/>
            <a:r>
              <a:rPr lang="en-US" dirty="0" smtClean="0"/>
              <a:t>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9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tionalFFA_Emblem_R_3C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1" y="78163"/>
            <a:ext cx="1095621" cy="13159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818640"/>
            <a:ext cx="8229600" cy="4002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Copy text goes here.</a:t>
            </a:r>
            <a:endParaRPr lang="en-US" dirty="0"/>
          </a:p>
        </p:txBody>
      </p:sp>
      <p:pic>
        <p:nvPicPr>
          <p:cNvPr id="6" name="Picture 5" descr="NationalFFA_Emblem_R_3C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1" y="78163"/>
            <a:ext cx="1095621" cy="13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60"/>
            <a:ext cx="8229600" cy="926714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5" name="Picture 4" descr="NationalFFA_Emblem_R_3C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1" y="78163"/>
            <a:ext cx="1095621" cy="13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8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004541" y="1867242"/>
            <a:ext cx="5134919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82813" y="1325648"/>
            <a:ext cx="4778375" cy="863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="1" i="0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Subhead, Georgia bold, 24pt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2194560"/>
            <a:ext cx="8229600" cy="3931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Copy text goes here.</a:t>
            </a:r>
            <a:endParaRPr lang="en-US" dirty="0"/>
          </a:p>
        </p:txBody>
      </p:sp>
      <p:pic>
        <p:nvPicPr>
          <p:cNvPr id="8" name="Picture 7" descr="NationalFFA_Emblem_R_3C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1" y="78163"/>
            <a:ext cx="1095621" cy="13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7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with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326768" y="192259"/>
            <a:ext cx="8229600" cy="981633"/>
          </a:xfrm>
          <a:prstGeom prst="rect">
            <a:avLst/>
          </a:prstGeom>
        </p:spPr>
        <p:txBody>
          <a:bodyPr vert="horz"/>
          <a:lstStyle>
            <a:lvl1pPr>
              <a:defRPr sz="2400" b="1" i="0" cap="none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04541" y="1867242"/>
            <a:ext cx="5134919" cy="0"/>
          </a:xfrm>
          <a:prstGeom prst="line">
            <a:avLst/>
          </a:prstGeom>
          <a:ln>
            <a:solidFill>
              <a:srgbClr val="DA29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82813" y="1325648"/>
            <a:ext cx="4778375" cy="863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="1" i="0" baseline="0">
                <a:solidFill>
                  <a:srgbClr val="004C97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Subhead, Georgia bold, 24pt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2194560"/>
            <a:ext cx="8229600" cy="393160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000" b="0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2pPr>
            <a:lvl3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0000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text</a:t>
            </a:r>
          </a:p>
          <a:p>
            <a:pPr lvl="0"/>
            <a:endParaRPr lang="en-US" dirty="0"/>
          </a:p>
        </p:txBody>
      </p:sp>
      <p:pic>
        <p:nvPicPr>
          <p:cNvPr id="10" name="Picture 9" descr="NationalFFA_Emblem_R_3C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1" y="78163"/>
            <a:ext cx="1095621" cy="13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3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50865" cy="844379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C97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25514"/>
            <a:ext cx="9150866" cy="26744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92" y="6576541"/>
            <a:ext cx="9149773" cy="287233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6" r:id="rId2"/>
    <p:sldLayoutId id="2147483721" r:id="rId3"/>
    <p:sldLayoutId id="2147483720" r:id="rId4"/>
    <p:sldLayoutId id="2147483722" r:id="rId5"/>
    <p:sldLayoutId id="2147483723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Tx/>
        <a:buFont typeface="Arial"/>
        <a:buChar char="•"/>
        <a:tabLst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agriscience@ffa.org" TargetMode="External"/><Relationship Id="rId3" Type="http://schemas.openxmlformats.org/officeDocument/2006/relationships/hyperlink" Target="https://www.ffa.org/SiteCollectionDocuments/agsci_handbook.pdf" TargetMode="External"/><Relationship Id="rId7" Type="http://schemas.openxmlformats.org/officeDocument/2006/relationships/hyperlink" Target="https://www.ffa.org/SiteCollectionDocuments/AFNR%20alignment.pdf" TargetMode="External"/><Relationship Id="rId2" Type="http://schemas.openxmlformats.org/officeDocument/2006/relationships/hyperlink" Target="https://www.ffa.org/participate/awards/agriscience-fai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fa.org/SiteCollectionDocuments/agci_asf_tips_for_success.pdf" TargetMode="External"/><Relationship Id="rId5" Type="http://schemas.openxmlformats.org/officeDocument/2006/relationships/hyperlink" Target="https://www.ffa.org/SiteCollectionDocuments/agsci_asf_program_overview.pdf" TargetMode="External"/><Relationship Id="rId4" Type="http://schemas.openxmlformats.org/officeDocument/2006/relationships/hyperlink" Target="https://www.ffa.org/SiteCollectionDocuments/agsci_resource_guide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crutchfield@ffa.org" TargetMode="External"/><Relationship Id="rId2" Type="http://schemas.openxmlformats.org/officeDocument/2006/relationships/hyperlink" Target="mailto:jgenson@ffa.or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griscience@ffa.or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pic>
        <p:nvPicPr>
          <p:cNvPr id="4" name="Picture 3" descr="NationalFFA_Emblem_R_3C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551" y="938842"/>
            <a:ext cx="2146300" cy="257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Consult the handbook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Follow the rubric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APA 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grammar and spelling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Cite 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state coordinator and/or national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 and sign all application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 all components of report based on rubric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Staple the report and application together for submission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4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 Implementation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Example #1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Establish deadlines throughout the year for each step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September: Topic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October: Abstract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December: Literature Review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January: Methods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And so on – students then present their project for the final exam based on rubric for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Example #2: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Term 1: teach scientific method (or play off of science class)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Term 2: Research and conduct experiment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Term 3: Fill out application, create report, design and assemble board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Term 4: Compete in the school science fair/</a:t>
            </a:r>
            <a:r>
              <a:rPr lang="en-US" dirty="0" err="1" smtClean="0"/>
              <a:t>agriscience</a:t>
            </a:r>
            <a:r>
              <a:rPr lang="en-US" dirty="0" smtClean="0"/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2263109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 Implementation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Example #3: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1: Intro to project, topic selection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2: Scientific method, lab in class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3: Finalize topic, draft overview and experiment design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4: Draft methods/materials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5: Collect data, draft literature review &amp;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6-9: Collect data, revise/finalize report components, table/graph data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10: Draft results, data summary, conclusion, recommendations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11: Revise and finalize report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12: Papers due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13-14: Presentation board design &amp; assembly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Week 15: Agriscience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1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Project Simulation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Program webpage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Official Handbook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Research Resource Guide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Program Overview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Tips for Success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7"/>
              </a:rPr>
              <a:t>Standard Alignment Crosswalk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Report Template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Local and state experts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Contact: </a:t>
            </a:r>
            <a:r>
              <a:rPr lang="en-US" dirty="0" smtClean="0">
                <a:hlinkClick r:id="rId8"/>
              </a:rPr>
              <a:t>agriscience@ffa.org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New Mexico by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2012: 11 projects sent to national judging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5 silver, 5 bronze, </a:t>
            </a:r>
            <a:r>
              <a:rPr lang="en-US" smtClean="0"/>
              <a:t>1 participant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2013: 9 projects sent to national judging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4 silver, 4 bronze, 1 participant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2014: 5 projects sent to national judging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silver, 4 bronze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2015: anticipating 9 projects at national judging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2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algn="ctr"/>
            <a:r>
              <a:rPr lang="en-US" b="1" dirty="0" smtClean="0"/>
              <a:t>Jenna Genson</a:t>
            </a:r>
          </a:p>
          <a:p>
            <a:pPr algn="ctr"/>
            <a:r>
              <a:rPr lang="en-US" dirty="0" smtClean="0"/>
              <a:t>Education Specialist – Agriscience Fair/National Chapter</a:t>
            </a:r>
          </a:p>
          <a:p>
            <a:pPr algn="ctr"/>
            <a:r>
              <a:rPr lang="en-US" dirty="0" smtClean="0">
                <a:hlinkClick r:id="rId2"/>
              </a:rPr>
              <a:t>jgenson@ffa.org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b="1" smtClean="0"/>
              <a:t>Nina </a:t>
            </a:r>
            <a:r>
              <a:rPr lang="en-US" b="1" dirty="0"/>
              <a:t>Crutchfield</a:t>
            </a:r>
          </a:p>
          <a:p>
            <a:pPr algn="ctr"/>
            <a:r>
              <a:rPr lang="en-US" dirty="0"/>
              <a:t>LPS Specialist</a:t>
            </a:r>
          </a:p>
          <a:p>
            <a:pPr algn="ctr"/>
            <a:r>
              <a:rPr lang="en-US" dirty="0">
                <a:hlinkClick r:id="rId3"/>
              </a:rPr>
              <a:t>ncrutchfield@ffa.org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5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“How to….”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Engage students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Generate research topics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Conduct a project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Integrate it into the classroom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Integrate it into an SAE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a meaningful display</a:t>
            </a:r>
          </a:p>
        </p:txBody>
      </p:sp>
    </p:spTree>
    <p:extLst>
      <p:ext uri="{BB962C8B-B14F-4D97-AF65-F5344CB8AC3E}">
        <p14:creationId xmlns:p14="http://schemas.microsoft.com/office/powerpoint/2010/main" val="75817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do I know?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do I want to know?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Mythbusting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9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Engaging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do we engage students?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Ask students: what have you always wondered?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Teacher teasers: 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can research be integrated into the classroom experience? 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can research be integrated into existing SAEs?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Generating research topics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Categories include: 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Animal Systems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Environmental Services/Natural Resource Systems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Food Products and Processing Systems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Plant Systems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Power, Structural and Technical </a:t>
            </a:r>
            <a:r>
              <a:rPr lang="en-US" dirty="0" smtClean="0"/>
              <a:t>Systems</a:t>
            </a:r>
            <a:endParaRPr lang="en-US" dirty="0"/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/>
              <a:t>Social Systems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1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 about tricky topics?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topics are difficult to determine proper category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Tips: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independent (what you manipulate to create change) and dependent (what you expect to change) variables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helps clarify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Still have a question? Email abstract to </a:t>
            </a:r>
            <a:r>
              <a:rPr lang="en-US" dirty="0" smtClean="0">
                <a:hlinkClick r:id="rId2"/>
              </a:rPr>
              <a:t>agriscience@ffa.org</a:t>
            </a:r>
            <a:r>
              <a:rPr lang="en-US" dirty="0" smtClean="0"/>
              <a:t> and request a category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Creating a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Getting Started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Pick a subject area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Narrow the scope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Consider your SAE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a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Translate the problem into a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 the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Redefine problem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Revisit the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Experiment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 conclusion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Report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8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Creating a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Primary research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Interviews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Exploratory experiments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Surveys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Secondary research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Books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Journals/newspapers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Internet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Peer reviewed articles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Reporting results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Charts</a:t>
            </a:r>
          </a:p>
          <a:p>
            <a:pPr marL="74523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9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Final Written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Title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Literature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Materials and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and 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78824" y="2393576"/>
            <a:ext cx="2528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**There is a suggested template for the written report on FFA.org.**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Agriscience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1903162"/>
            <a:ext cx="8229600" cy="39316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Managing Outcomes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 not change your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 not omit evidence that is for or against your hypothesis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the outcome is different than the hypothesis, suggest why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State what could/should happen next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Displaying your results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Be creative and organized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 not clutter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relevant photos and simple, correct captions (50 words or less)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Remember: 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Display is less than 10% of the total project score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Keep it simple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Posters are great for displaying information</a:t>
            </a:r>
          </a:p>
          <a:p>
            <a:pPr marL="516636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are suggested templates for the written report and poster design available on FFA.org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57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FA Inservice Maste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ic Excel Workbook" ma:contentTypeID="0x010100E0F45C0E3884B14D86F69C16F715BA100034B665055D71C84EB19B23098300E880" ma:contentTypeVersion="6" ma:contentTypeDescription="Blank Excel template for document library content type" ma:contentTypeScope="" ma:versionID="e485e9f50a58ea9bfb81841392e00f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ecc3287acba05003821241183c7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7A53E-A8F8-4613-A362-6AAE3EF4D9B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C674B6-D552-4B5A-A71B-A21B6E1CBA7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A271D1E-6D96-4BA4-86F3-355FAEAD7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3F710EAF-F4C6-4A46-A6B8-F7C11BBEF0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13162</TotalTime>
  <Words>723</Words>
  <Application>Microsoft Office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Wingdings</vt:lpstr>
      <vt:lpstr>Franklin Gothic Book</vt:lpstr>
      <vt:lpstr>Verdana</vt:lpstr>
      <vt:lpstr>Georgia</vt:lpstr>
      <vt:lpstr>FFA Inservice Master</vt:lpstr>
      <vt:lpstr>PowerPoint Presentation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  <vt:lpstr>Agriscience Fair</vt:lpstr>
    </vt:vector>
  </TitlesOfParts>
  <Company>National FFA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Genson Jenna</cp:lastModifiedBy>
  <cp:revision>403</cp:revision>
  <cp:lastPrinted>2015-06-12T20:45:33Z</cp:lastPrinted>
  <dcterms:created xsi:type="dcterms:W3CDTF">2007-01-30T15:01:20Z</dcterms:created>
  <dcterms:modified xsi:type="dcterms:W3CDTF">2015-06-12T20:45:35Z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Basic Excel Workbook</vt:lpwstr>
  </property>
  <property fmtid="{D5CDD505-2E9C-101B-9397-08002B2CF9AE}" pid="3" name="ContentTypeId">
    <vt:lpwstr>0x010100E0F45C0E3884B14D86F69C16F715BA100034B665055D71C84EB19B23098300E880</vt:lpwstr>
  </property>
</Properties>
</file>